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5" r:id="rId16"/>
    <p:sldId id="271" r:id="rId17"/>
    <p:sldId id="272" r:id="rId18"/>
    <p:sldId id="273" r:id="rId19"/>
    <p:sldId id="274"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83" d="100"/>
          <a:sy n="83" d="100"/>
        </p:scale>
        <p:origin x="-1426" y="-77"/>
      </p:cViewPr>
      <p:guideLst>
        <p:guide orient="horz" pos="216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FA0771-958C-4801-A4F4-2E27E82DA35F}" type="datetimeFigureOut">
              <a:rPr lang="en-US" smtClean="0"/>
              <a:pPr/>
              <a:t>7/25/2023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5F54800-727D-432B-B198-635AC4407572}" type="slidenum">
              <a:rPr lang="en-US" smtClean="0"/>
              <a:pPr/>
              <a:t>‹#›</a:t>
            </a:fld>
            <a:endParaRPr lang="en-US"/>
          </a:p>
        </p:txBody>
      </p:sp>
    </p:spTree>
    <p:extLst>
      <p:ext uri="{BB962C8B-B14F-4D97-AF65-F5344CB8AC3E}">
        <p14:creationId xmlns:p14="http://schemas.microsoft.com/office/powerpoint/2010/main" xmlns="" val="28130392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10</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11</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12</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13</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14</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16</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17</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18</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19</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8</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9</a:t>
            </a:fld>
            <a:endParaRPr lang="en-US"/>
          </a:p>
        </p:txBody>
      </p:sp>
    </p:spTree>
    <p:extLst>
      <p:ext uri="{BB962C8B-B14F-4D97-AF65-F5344CB8AC3E}">
        <p14:creationId xmlns:p14="http://schemas.microsoft.com/office/powerpoint/2010/main" xmlns=""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D66E1C4-D051-43EB-B68B-241062B115A4}" type="datetimeFigureOut">
              <a:rPr lang="en-US" smtClean="0"/>
              <a:pPr/>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3959756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D66E1C4-D051-43EB-B68B-241062B115A4}" type="datetimeFigureOut">
              <a:rPr lang="en-US" smtClean="0"/>
              <a:pPr/>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2139376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D66E1C4-D051-43EB-B68B-241062B115A4}" type="datetimeFigureOut">
              <a:rPr lang="en-US" smtClean="0"/>
              <a:pPr/>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117945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657954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D66E1C4-D051-43EB-B68B-241062B115A4}" type="datetimeFigureOut">
              <a:rPr lang="en-US" smtClean="0"/>
              <a:pPr/>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970033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D66E1C4-D051-43EB-B68B-241062B115A4}" type="datetimeFigureOut">
              <a:rPr lang="en-US" smtClean="0"/>
              <a:pPr/>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2990876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D66E1C4-D051-43EB-B68B-241062B115A4}" type="datetimeFigureOut">
              <a:rPr lang="en-US" smtClean="0"/>
              <a:pPr/>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3528198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D66E1C4-D051-43EB-B68B-241062B115A4}" type="datetimeFigureOut">
              <a:rPr lang="en-US" smtClean="0"/>
              <a:pPr/>
              <a:t>7/25/2023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24921883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D66E1C4-D051-43EB-B68B-241062B115A4}" type="datetimeFigureOut">
              <a:rPr lang="en-US" smtClean="0"/>
              <a:pPr/>
              <a:t>7/25/2023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176913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66E1C4-D051-43EB-B68B-241062B115A4}" type="datetimeFigureOut">
              <a:rPr lang="en-US" smtClean="0"/>
              <a:pPr/>
              <a:t>7/25/2023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355690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66E1C4-D051-43EB-B68B-241062B115A4}" type="datetimeFigureOut">
              <a:rPr lang="en-US" smtClean="0"/>
              <a:pPr/>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4207124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66E1C4-D051-43EB-B68B-241062B115A4}" type="datetimeFigureOut">
              <a:rPr lang="en-US" smtClean="0"/>
              <a:pPr/>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3162280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66E1C4-D051-43EB-B68B-241062B115A4}" type="datetimeFigureOut">
              <a:rPr lang="en-US" smtClean="0"/>
              <a:pPr/>
              <a:t>7/25/2023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8280E7-9D5B-44E6-A0BD-C6371F4FDF1C}" type="slidenum">
              <a:rPr lang="en-US" smtClean="0"/>
              <a:pPr/>
              <a:t>‹#›</a:t>
            </a:fld>
            <a:endParaRPr lang="en-US"/>
          </a:p>
        </p:txBody>
      </p:sp>
    </p:spTree>
    <p:extLst>
      <p:ext uri="{BB962C8B-B14F-4D97-AF65-F5344CB8AC3E}">
        <p14:creationId xmlns:p14="http://schemas.microsoft.com/office/powerpoint/2010/main" xmlns="" val="24978132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hyperlink" Target="https://kennesawedu-my.sharepoint.com/:v:/r/personal/dsonari_students_kennesaw_edu/Documents/Recordings/Meeting%20with%20Dhanusha%20Sonari-20230724_222617-Meeting%20Recording.mp4?csf=1&amp;web=1&amp;e=1bF6RU" TargetMode="Externa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214282" y="0"/>
            <a:ext cx="9144000" cy="6858000"/>
          </a:xfrm>
          <a:prstGeom prst="rect">
            <a:avLst/>
          </a:prstGeom>
          <a:solidFill>
            <a:srgbClr val="FFFFFF"/>
          </a:solidFill>
          <a:ln w="7620">
            <a:solidFill>
              <a:srgbClr val="E5E0DF"/>
            </a:solidFill>
            <a:prstDash val="solid"/>
          </a:ln>
        </p:spPr>
      </p:sp>
      <p:sp>
        <p:nvSpPr>
          <p:cNvPr id="4" name="Text 2"/>
          <p:cNvSpPr/>
          <p:nvPr/>
        </p:nvSpPr>
        <p:spPr>
          <a:xfrm>
            <a:off x="3949750" y="1887645"/>
            <a:ext cx="4673501" cy="1433609"/>
          </a:xfrm>
          <a:prstGeom prst="rect">
            <a:avLst/>
          </a:prstGeom>
          <a:noFill/>
          <a:ln/>
        </p:spPr>
        <p:txBody>
          <a:bodyPr wrap="square" lIns="64008" tIns="32004" rIns="64008" bIns="32004" rtlCol="0" anchor="t"/>
          <a:lstStyle/>
          <a:p>
            <a:pPr>
              <a:lnSpc>
                <a:spcPts val="4776"/>
              </a:lnSpc>
            </a:pPr>
            <a:r>
              <a:rPr lang="en-US" sz="3700" b="1" kern="0" spc="-110" dirty="0">
                <a:solidFill>
                  <a:srgbClr val="000000"/>
                </a:solidFill>
                <a:latin typeface="Inter" pitchFamily="34" charset="0"/>
                <a:ea typeface="Inter" pitchFamily="34" charset="-122"/>
                <a:cs typeface="Inter" pitchFamily="34" charset="-120"/>
              </a:rPr>
              <a:t>Cartoonifying an Image using Machine Vision</a:t>
            </a:r>
            <a:endParaRPr lang="en-US" sz="3700" dirty="0"/>
          </a:p>
        </p:txBody>
      </p:sp>
      <p:sp>
        <p:nvSpPr>
          <p:cNvPr id="5" name="Text 3"/>
          <p:cNvSpPr/>
          <p:nvPr/>
        </p:nvSpPr>
        <p:spPr>
          <a:xfrm>
            <a:off x="6000760" y="5143512"/>
            <a:ext cx="2622491" cy="437772"/>
          </a:xfrm>
          <a:prstGeom prst="rect">
            <a:avLst/>
          </a:prstGeom>
          <a:noFill/>
          <a:ln/>
        </p:spPr>
        <p:txBody>
          <a:bodyPr wrap="square" lIns="64008" tIns="32004" rIns="64008" bIns="32004" rtlCol="0" anchor="t"/>
          <a:lstStyle/>
          <a:p>
            <a:pPr>
              <a:lnSpc>
                <a:spcPts val="2204"/>
              </a:lnSpc>
            </a:pPr>
            <a:r>
              <a:rPr lang="en-US" dirty="0" smtClean="0"/>
              <a:t>Name: Dhanusha </a:t>
            </a:r>
            <a:r>
              <a:rPr lang="en-US" dirty="0" err="1" smtClean="0"/>
              <a:t>Sonari</a:t>
            </a:r>
            <a:endParaRPr lang="en-US" dirty="0" smtClean="0"/>
          </a:p>
          <a:p>
            <a:pPr>
              <a:lnSpc>
                <a:spcPts val="2204"/>
              </a:lnSpc>
            </a:pPr>
            <a:r>
              <a:rPr lang="en-US" dirty="0" smtClean="0"/>
              <a:t>ID:001094045</a:t>
            </a:r>
            <a:endParaRPr lang="en-US" dirty="0"/>
          </a:p>
        </p:txBody>
      </p:sp>
      <p:pic>
        <p:nvPicPr>
          <p:cNvPr id="6" name="Image 0" descr="preencoded.png"/>
          <p:cNvPicPr>
            <a:picLocks noChangeAspect="1"/>
          </p:cNvPicPr>
          <p:nvPr/>
        </p:nvPicPr>
        <p:blipFill>
          <a:blip r:embed="rId3"/>
          <a:stretch>
            <a:fillRect/>
          </a:stretch>
        </p:blipFill>
        <p:spPr>
          <a:xfrm>
            <a:off x="0" y="0"/>
            <a:ext cx="3429000" cy="6807573"/>
          </a:xfrm>
          <a:prstGeom prst="rect">
            <a:avLst/>
          </a:prstGeom>
        </p:spPr>
      </p:pic>
      <p:sp>
        <p:nvSpPr>
          <p:cNvPr id="7" name="TextBox 6"/>
          <p:cNvSpPr txBox="1"/>
          <p:nvPr/>
        </p:nvSpPr>
        <p:spPr>
          <a:xfrm>
            <a:off x="3857620" y="571480"/>
            <a:ext cx="4786346" cy="954107"/>
          </a:xfrm>
          <a:prstGeom prst="rect">
            <a:avLst/>
          </a:prstGeom>
          <a:noFill/>
        </p:spPr>
        <p:txBody>
          <a:bodyPr wrap="square" rtlCol="0">
            <a:spAutoFit/>
          </a:bodyPr>
          <a:lstStyle/>
          <a:p>
            <a:r>
              <a:rPr lang="en-US" sz="2800" b="1" dirty="0" smtClean="0"/>
              <a:t> </a:t>
            </a:r>
            <a:r>
              <a:rPr lang="en-US" sz="2800" b="1" dirty="0" err="1" smtClean="0"/>
              <a:t>kennesaw</a:t>
            </a:r>
            <a:r>
              <a:rPr lang="en-US" sz="2800" b="1" dirty="0" smtClean="0"/>
              <a:t> state university        </a:t>
            </a:r>
          </a:p>
          <a:p>
            <a:r>
              <a:rPr lang="en-US" sz="2800" b="1" dirty="0" smtClean="0"/>
              <a:t>           </a:t>
            </a:r>
            <a:r>
              <a:rPr lang="en-US" sz="2400" b="1" dirty="0" smtClean="0"/>
              <a:t>Machine vision  </a:t>
            </a:r>
          </a:p>
        </p:txBody>
      </p:sp>
    </p:spTree>
    <p:extLst>
      <p:ext uri="{BB962C8B-B14F-4D97-AF65-F5344CB8AC3E}">
        <p14:creationId xmlns:p14="http://schemas.microsoft.com/office/powerpoint/2010/main" xmlns="" val="3088737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520750" y="681447"/>
            <a:ext cx="4088681"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Challenges and Solutions</a:t>
            </a:r>
            <a:endParaRPr lang="en-US" sz="3100" dirty="0"/>
          </a:p>
        </p:txBody>
      </p:sp>
      <p:pic>
        <p:nvPicPr>
          <p:cNvPr id="5" name="Image 0" descr="preencoded.png"/>
          <p:cNvPicPr>
            <a:picLocks noChangeAspect="1"/>
          </p:cNvPicPr>
          <p:nvPr/>
        </p:nvPicPr>
        <p:blipFill>
          <a:blip r:embed="rId3"/>
          <a:stretch>
            <a:fillRect/>
          </a:stretch>
        </p:blipFill>
        <p:spPr>
          <a:xfrm>
            <a:off x="520749" y="1683082"/>
            <a:ext cx="2561928" cy="2095653"/>
          </a:xfrm>
          <a:prstGeom prst="rect">
            <a:avLst/>
          </a:prstGeom>
        </p:spPr>
      </p:pic>
      <p:sp>
        <p:nvSpPr>
          <p:cNvPr id="6" name="Text 3"/>
          <p:cNvSpPr/>
          <p:nvPr/>
        </p:nvSpPr>
        <p:spPr>
          <a:xfrm>
            <a:off x="520749" y="4008412"/>
            <a:ext cx="1388715" cy="298619"/>
          </a:xfrm>
          <a:prstGeom prst="rect">
            <a:avLst/>
          </a:prstGeom>
          <a:noFill/>
          <a:ln/>
        </p:spPr>
        <p:txBody>
          <a:bodyPr wrap="none" lIns="64008" tIns="32004" rIns="64008" bIns="32004" rtlCol="0" anchor="t"/>
          <a:lstStyle/>
          <a:p>
            <a:pPr>
              <a:lnSpc>
                <a:spcPts val="1990"/>
              </a:lnSpc>
            </a:pPr>
            <a:r>
              <a:rPr lang="en-US" sz="1500" b="1" kern="0" spc="-46" dirty="0">
                <a:solidFill>
                  <a:srgbClr val="000000"/>
                </a:solidFill>
                <a:latin typeface="Inter" pitchFamily="34" charset="0"/>
                <a:ea typeface="Inter" pitchFamily="34" charset="-122"/>
                <a:cs typeface="Inter" pitchFamily="34" charset="-120"/>
              </a:rPr>
              <a:t>Challenges</a:t>
            </a:r>
            <a:endParaRPr lang="en-US" sz="1500" dirty="0"/>
          </a:p>
        </p:txBody>
      </p:sp>
      <p:sp>
        <p:nvSpPr>
          <p:cNvPr id="7" name="Text 4"/>
          <p:cNvSpPr/>
          <p:nvPr/>
        </p:nvSpPr>
        <p:spPr>
          <a:xfrm>
            <a:off x="520749" y="4472395"/>
            <a:ext cx="2561928" cy="1322907"/>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The main challenges were maintaining key features, natural color processing, and providing user customization options.</a:t>
            </a:r>
            <a:endParaRPr lang="en-US" sz="1200" dirty="0"/>
          </a:p>
        </p:txBody>
      </p:sp>
      <p:pic>
        <p:nvPicPr>
          <p:cNvPr id="8" name="Image 1" descr="preencoded.png"/>
          <p:cNvPicPr>
            <a:picLocks noChangeAspect="1"/>
          </p:cNvPicPr>
          <p:nvPr/>
        </p:nvPicPr>
        <p:blipFill>
          <a:blip r:embed="rId4"/>
          <a:stretch>
            <a:fillRect/>
          </a:stretch>
        </p:blipFill>
        <p:spPr>
          <a:xfrm>
            <a:off x="3290962" y="1683082"/>
            <a:ext cx="2562002" cy="2095653"/>
          </a:xfrm>
          <a:prstGeom prst="rect">
            <a:avLst/>
          </a:prstGeom>
        </p:spPr>
      </p:pic>
      <p:sp>
        <p:nvSpPr>
          <p:cNvPr id="9" name="Text 5"/>
          <p:cNvSpPr/>
          <p:nvPr/>
        </p:nvSpPr>
        <p:spPr>
          <a:xfrm>
            <a:off x="3290962" y="4008412"/>
            <a:ext cx="1388715" cy="298619"/>
          </a:xfrm>
          <a:prstGeom prst="rect">
            <a:avLst/>
          </a:prstGeom>
          <a:noFill/>
          <a:ln/>
        </p:spPr>
        <p:txBody>
          <a:bodyPr wrap="none" lIns="64008" tIns="32004" rIns="64008" bIns="32004" rtlCol="0" anchor="t"/>
          <a:lstStyle/>
          <a:p>
            <a:pPr>
              <a:lnSpc>
                <a:spcPts val="1990"/>
              </a:lnSpc>
            </a:pPr>
            <a:r>
              <a:rPr lang="en-US" sz="1500" b="1" kern="0" spc="-46" dirty="0">
                <a:solidFill>
                  <a:srgbClr val="000000"/>
                </a:solidFill>
                <a:latin typeface="Inter" pitchFamily="34" charset="0"/>
                <a:ea typeface="Inter" pitchFamily="34" charset="-122"/>
                <a:cs typeface="Inter" pitchFamily="34" charset="-120"/>
              </a:rPr>
              <a:t>Solutions</a:t>
            </a:r>
            <a:endParaRPr lang="en-US" sz="1500" dirty="0"/>
          </a:p>
        </p:txBody>
      </p:sp>
      <p:sp>
        <p:nvSpPr>
          <p:cNvPr id="10" name="Text 6"/>
          <p:cNvSpPr/>
          <p:nvPr/>
        </p:nvSpPr>
        <p:spPr>
          <a:xfrm>
            <a:off x="3290962" y="4472395"/>
            <a:ext cx="2562002" cy="165363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we have addressed these issues by employing a combination of specialized techniques, such as smoothening and masking, and incorporating user control options.</a:t>
            </a:r>
            <a:endParaRPr lang="en-US" sz="1200" dirty="0"/>
          </a:p>
        </p:txBody>
      </p:sp>
      <p:pic>
        <p:nvPicPr>
          <p:cNvPr id="11" name="Image 2" descr="preencoded.png"/>
          <p:cNvPicPr>
            <a:picLocks noChangeAspect="1"/>
          </p:cNvPicPr>
          <p:nvPr/>
        </p:nvPicPr>
        <p:blipFill>
          <a:blip r:embed="rId5"/>
          <a:stretch>
            <a:fillRect/>
          </a:stretch>
        </p:blipFill>
        <p:spPr>
          <a:xfrm>
            <a:off x="6061249" y="1683082"/>
            <a:ext cx="2562002" cy="2095653"/>
          </a:xfrm>
          <a:prstGeom prst="rect">
            <a:avLst/>
          </a:prstGeom>
        </p:spPr>
      </p:pic>
      <p:sp>
        <p:nvSpPr>
          <p:cNvPr id="12" name="Text 7"/>
          <p:cNvSpPr/>
          <p:nvPr/>
        </p:nvSpPr>
        <p:spPr>
          <a:xfrm>
            <a:off x="6061249" y="4008412"/>
            <a:ext cx="1388715" cy="298619"/>
          </a:xfrm>
          <a:prstGeom prst="rect">
            <a:avLst/>
          </a:prstGeom>
          <a:noFill/>
          <a:ln/>
        </p:spPr>
        <p:txBody>
          <a:bodyPr wrap="none" lIns="64008" tIns="32004" rIns="64008" bIns="32004" rtlCol="0" anchor="t"/>
          <a:lstStyle/>
          <a:p>
            <a:pPr>
              <a:lnSpc>
                <a:spcPts val="1990"/>
              </a:lnSpc>
            </a:pPr>
            <a:r>
              <a:rPr lang="en-US" sz="1500" b="1" kern="0" spc="-46" dirty="0">
                <a:solidFill>
                  <a:srgbClr val="000000"/>
                </a:solidFill>
                <a:latin typeface="Inter" pitchFamily="34" charset="0"/>
                <a:ea typeface="Inter" pitchFamily="34" charset="-122"/>
                <a:cs typeface="Inter" pitchFamily="34" charset="-120"/>
              </a:rPr>
              <a:t>Results</a:t>
            </a:r>
            <a:endParaRPr lang="en-US" sz="1500" dirty="0"/>
          </a:p>
        </p:txBody>
      </p:sp>
      <p:sp>
        <p:nvSpPr>
          <p:cNvPr id="13" name="Text 8"/>
          <p:cNvSpPr/>
          <p:nvPr/>
        </p:nvSpPr>
        <p:spPr>
          <a:xfrm>
            <a:off x="6061249" y="4472395"/>
            <a:ext cx="2562002" cy="992180"/>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The final results demonstrate high-quality cartoonization and satisfactory color processing.</a:t>
            </a:r>
            <a:endParaRPr lang="en-US" sz="1200" dirty="0"/>
          </a:p>
        </p:txBody>
      </p:sp>
    </p:spTree>
    <p:extLst>
      <p:ext uri="{BB962C8B-B14F-4D97-AF65-F5344CB8AC3E}">
        <p14:creationId xmlns:p14="http://schemas.microsoft.com/office/powerpoint/2010/main" xmlns="" val="1500465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520750" y="2163315"/>
            <a:ext cx="4113386"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Results and Comparisons</a:t>
            </a:r>
            <a:endParaRPr lang="en-US" sz="3100" dirty="0"/>
          </a:p>
        </p:txBody>
      </p:sp>
      <p:sp>
        <p:nvSpPr>
          <p:cNvPr id="5" name="Text 3"/>
          <p:cNvSpPr/>
          <p:nvPr/>
        </p:nvSpPr>
        <p:spPr>
          <a:xfrm>
            <a:off x="520749" y="3275258"/>
            <a:ext cx="1666429" cy="358303"/>
          </a:xfrm>
          <a:prstGeom prst="rect">
            <a:avLst/>
          </a:prstGeom>
          <a:noFill/>
          <a:ln/>
        </p:spPr>
        <p:txBody>
          <a:bodyPr wrap="none" lIns="64008" tIns="32004" rIns="64008" bIns="32004" rtlCol="0" anchor="t"/>
          <a:lstStyle/>
          <a:p>
            <a:pPr>
              <a:lnSpc>
                <a:spcPts val="2388"/>
              </a:lnSpc>
            </a:pPr>
            <a:r>
              <a:rPr lang="en-US" b="1" kern="0" spc="-55" dirty="0">
                <a:solidFill>
                  <a:srgbClr val="000000"/>
                </a:solidFill>
                <a:latin typeface="Inter" pitchFamily="34" charset="0"/>
                <a:ea typeface="Inter" pitchFamily="34" charset="-122"/>
                <a:cs typeface="Inter" pitchFamily="34" charset="-120"/>
              </a:rPr>
              <a:t>Result 1</a:t>
            </a:r>
            <a:endParaRPr lang="en-US" dirty="0"/>
          </a:p>
        </p:txBody>
      </p:sp>
      <p:sp>
        <p:nvSpPr>
          <p:cNvPr id="6" name="Text 4"/>
          <p:cNvSpPr/>
          <p:nvPr/>
        </p:nvSpPr>
        <p:spPr>
          <a:xfrm>
            <a:off x="520749" y="3817343"/>
            <a:ext cx="3881884" cy="66145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The cartoonized images illustrate high-quality and satisfying color processing.</a:t>
            </a:r>
            <a:endParaRPr lang="en-US" sz="1200" dirty="0"/>
          </a:p>
        </p:txBody>
      </p:sp>
      <p:sp>
        <p:nvSpPr>
          <p:cNvPr id="7" name="Text 5"/>
          <p:cNvSpPr/>
          <p:nvPr/>
        </p:nvSpPr>
        <p:spPr>
          <a:xfrm>
            <a:off x="4746129" y="3275258"/>
            <a:ext cx="1666429" cy="358303"/>
          </a:xfrm>
          <a:prstGeom prst="rect">
            <a:avLst/>
          </a:prstGeom>
          <a:noFill/>
          <a:ln/>
        </p:spPr>
        <p:txBody>
          <a:bodyPr wrap="none" lIns="64008" tIns="32004" rIns="64008" bIns="32004" rtlCol="0" anchor="t"/>
          <a:lstStyle/>
          <a:p>
            <a:pPr>
              <a:lnSpc>
                <a:spcPts val="2388"/>
              </a:lnSpc>
            </a:pPr>
            <a:r>
              <a:rPr lang="en-US" b="1" kern="0" spc="-55" dirty="0">
                <a:solidFill>
                  <a:srgbClr val="000000"/>
                </a:solidFill>
                <a:latin typeface="Inter" pitchFamily="34" charset="0"/>
                <a:ea typeface="Inter" pitchFamily="34" charset="-122"/>
                <a:cs typeface="Inter" pitchFamily="34" charset="-120"/>
              </a:rPr>
              <a:t>Result 2</a:t>
            </a:r>
            <a:endParaRPr lang="en-US" dirty="0"/>
          </a:p>
        </p:txBody>
      </p:sp>
      <p:sp>
        <p:nvSpPr>
          <p:cNvPr id="8" name="Text 6"/>
          <p:cNvSpPr/>
          <p:nvPr/>
        </p:nvSpPr>
        <p:spPr>
          <a:xfrm>
            <a:off x="4746129" y="3817343"/>
            <a:ext cx="3881884" cy="66145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The cartoon filter produces image stylization comparable to other popular cartoonization methods in the industry.</a:t>
            </a:r>
            <a:endParaRPr lang="en-US" sz="1200" dirty="0"/>
          </a:p>
        </p:txBody>
      </p:sp>
    </p:spTree>
    <p:extLst>
      <p:ext uri="{BB962C8B-B14F-4D97-AF65-F5344CB8AC3E}">
        <p14:creationId xmlns:p14="http://schemas.microsoft.com/office/powerpoint/2010/main" xmlns="" val="2706080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pic>
        <p:nvPicPr>
          <p:cNvPr id="4" name="Image 0" descr="preencoded.png"/>
          <p:cNvPicPr>
            <a:picLocks noChangeAspect="1"/>
          </p:cNvPicPr>
          <p:nvPr/>
        </p:nvPicPr>
        <p:blipFill>
          <a:blip r:embed="rId3"/>
          <a:stretch>
            <a:fillRect/>
          </a:stretch>
        </p:blipFill>
        <p:spPr>
          <a:xfrm>
            <a:off x="0" y="0"/>
            <a:ext cx="9144000" cy="6807573"/>
          </a:xfrm>
          <a:prstGeom prst="rect">
            <a:avLst/>
          </a:prstGeom>
        </p:spPr>
      </p:pic>
      <p:sp>
        <p:nvSpPr>
          <p:cNvPr id="5" name="Shape 2"/>
          <p:cNvSpPr/>
          <p:nvPr/>
        </p:nvSpPr>
        <p:spPr>
          <a:xfrm>
            <a:off x="0" y="0"/>
            <a:ext cx="9144000" cy="6807573"/>
          </a:xfrm>
          <a:prstGeom prst="rect">
            <a:avLst/>
          </a:prstGeom>
          <a:solidFill>
            <a:srgbClr val="FFFFFF">
              <a:alpha val="85000"/>
            </a:srgbClr>
          </a:solidFill>
          <a:ln/>
        </p:spPr>
      </p:sp>
      <p:sp>
        <p:nvSpPr>
          <p:cNvPr id="6" name="Text 3"/>
          <p:cNvSpPr/>
          <p:nvPr/>
        </p:nvSpPr>
        <p:spPr>
          <a:xfrm>
            <a:off x="520749" y="1793587"/>
            <a:ext cx="3554090"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Performance Analysis</a:t>
            </a:r>
            <a:endParaRPr lang="en-US" sz="3100" dirty="0"/>
          </a:p>
        </p:txBody>
      </p:sp>
      <p:sp>
        <p:nvSpPr>
          <p:cNvPr id="7" name="Shape 4"/>
          <p:cNvSpPr/>
          <p:nvPr/>
        </p:nvSpPr>
        <p:spPr>
          <a:xfrm>
            <a:off x="520750" y="2838853"/>
            <a:ext cx="312464" cy="413556"/>
          </a:xfrm>
          <a:prstGeom prst="roundRect">
            <a:avLst>
              <a:gd name="adj" fmla="val 11055"/>
            </a:avLst>
          </a:prstGeom>
          <a:solidFill>
            <a:srgbClr val="DADBF1"/>
          </a:solidFill>
          <a:ln w="7620">
            <a:solidFill>
              <a:srgbClr val="B5B7E3"/>
            </a:solidFill>
            <a:prstDash val="solid"/>
          </a:ln>
        </p:spPr>
      </p:sp>
      <p:sp>
        <p:nvSpPr>
          <p:cNvPr id="8" name="Text 5"/>
          <p:cNvSpPr/>
          <p:nvPr/>
        </p:nvSpPr>
        <p:spPr>
          <a:xfrm>
            <a:off x="625972" y="2866430"/>
            <a:ext cx="102022"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1</a:t>
            </a:r>
            <a:endParaRPr lang="en-US" dirty="0"/>
          </a:p>
        </p:txBody>
      </p:sp>
      <p:sp>
        <p:nvSpPr>
          <p:cNvPr id="9" name="Text 6"/>
          <p:cNvSpPr/>
          <p:nvPr/>
        </p:nvSpPr>
        <p:spPr>
          <a:xfrm>
            <a:off x="972070" y="2896272"/>
            <a:ext cx="1672308"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Speed and Efficiency</a:t>
            </a:r>
            <a:endParaRPr lang="en-US" sz="1500" dirty="0"/>
          </a:p>
        </p:txBody>
      </p:sp>
      <p:sp>
        <p:nvSpPr>
          <p:cNvPr id="10" name="Text 7"/>
          <p:cNvSpPr/>
          <p:nvPr/>
        </p:nvSpPr>
        <p:spPr>
          <a:xfrm>
            <a:off x="972071" y="3360254"/>
            <a:ext cx="3530501" cy="66145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Our cartoonization algorithm operates at a high speed with decent efficiency.</a:t>
            </a:r>
            <a:endParaRPr lang="en-US" sz="1200" dirty="0"/>
          </a:p>
        </p:txBody>
      </p:sp>
      <p:sp>
        <p:nvSpPr>
          <p:cNvPr id="11" name="Shape 8"/>
          <p:cNvSpPr/>
          <p:nvPr/>
        </p:nvSpPr>
        <p:spPr>
          <a:xfrm>
            <a:off x="4641429" y="2838853"/>
            <a:ext cx="312464" cy="413556"/>
          </a:xfrm>
          <a:prstGeom prst="roundRect">
            <a:avLst>
              <a:gd name="adj" fmla="val 11055"/>
            </a:avLst>
          </a:prstGeom>
          <a:solidFill>
            <a:srgbClr val="DADBF1"/>
          </a:solidFill>
          <a:ln w="7620">
            <a:solidFill>
              <a:srgbClr val="B5B7E3"/>
            </a:solidFill>
            <a:prstDash val="solid"/>
          </a:ln>
        </p:spPr>
      </p:sp>
      <p:sp>
        <p:nvSpPr>
          <p:cNvPr id="12" name="Text 9"/>
          <p:cNvSpPr/>
          <p:nvPr/>
        </p:nvSpPr>
        <p:spPr>
          <a:xfrm>
            <a:off x="4734744" y="2866430"/>
            <a:ext cx="125834"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2</a:t>
            </a:r>
            <a:endParaRPr lang="en-US" dirty="0"/>
          </a:p>
        </p:txBody>
      </p:sp>
      <p:sp>
        <p:nvSpPr>
          <p:cNvPr id="13" name="Text 10"/>
          <p:cNvSpPr/>
          <p:nvPr/>
        </p:nvSpPr>
        <p:spPr>
          <a:xfrm>
            <a:off x="5092749" y="2896272"/>
            <a:ext cx="1388715"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Optimizations</a:t>
            </a:r>
            <a:endParaRPr lang="en-US" sz="1500" dirty="0"/>
          </a:p>
        </p:txBody>
      </p:sp>
      <p:sp>
        <p:nvSpPr>
          <p:cNvPr id="14" name="Text 11"/>
          <p:cNvSpPr/>
          <p:nvPr/>
        </p:nvSpPr>
        <p:spPr>
          <a:xfrm>
            <a:off x="5092750" y="3360254"/>
            <a:ext cx="3530501" cy="165363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We recommend creating an API to improve user experience and faster processing time. Additionally, integrating AI technology, such as deep learning neural networks, could further improve the cartoonization algorithm.</a:t>
            </a:r>
            <a:endParaRPr lang="en-US" sz="1200" dirty="0"/>
          </a:p>
        </p:txBody>
      </p:sp>
    </p:spTree>
    <p:extLst>
      <p:ext uri="{BB962C8B-B14F-4D97-AF65-F5344CB8AC3E}">
        <p14:creationId xmlns:p14="http://schemas.microsoft.com/office/powerpoint/2010/main" xmlns="" val="2775451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520749" y="1654027"/>
            <a:ext cx="4510758"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Applications and Use Cases</a:t>
            </a:r>
            <a:endParaRPr lang="en-US" sz="3100" dirty="0"/>
          </a:p>
        </p:txBody>
      </p:sp>
      <p:sp>
        <p:nvSpPr>
          <p:cNvPr id="5" name="Shape 3"/>
          <p:cNvSpPr/>
          <p:nvPr/>
        </p:nvSpPr>
        <p:spPr>
          <a:xfrm>
            <a:off x="520749" y="2655663"/>
            <a:ext cx="2608288" cy="2497785"/>
          </a:xfrm>
          <a:prstGeom prst="roundRect">
            <a:avLst>
              <a:gd name="adj" fmla="val 1830"/>
            </a:avLst>
          </a:prstGeom>
          <a:solidFill>
            <a:srgbClr val="DADBF1"/>
          </a:solidFill>
          <a:ln w="7620">
            <a:solidFill>
              <a:srgbClr val="B5B7E3"/>
            </a:solidFill>
            <a:prstDash val="solid"/>
          </a:ln>
        </p:spPr>
      </p:sp>
      <p:sp>
        <p:nvSpPr>
          <p:cNvPr id="6" name="Text 4"/>
          <p:cNvSpPr/>
          <p:nvPr/>
        </p:nvSpPr>
        <p:spPr>
          <a:xfrm>
            <a:off x="664369" y="2845747"/>
            <a:ext cx="2321049" cy="597238"/>
          </a:xfrm>
          <a:prstGeom prst="rect">
            <a:avLst/>
          </a:prstGeom>
          <a:noFill/>
          <a:ln/>
        </p:spPr>
        <p:txBody>
          <a:bodyPr wrap="squar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Animation and Game Development</a:t>
            </a:r>
            <a:endParaRPr lang="en-US" sz="1500" dirty="0"/>
          </a:p>
        </p:txBody>
      </p:sp>
      <p:sp>
        <p:nvSpPr>
          <p:cNvPr id="7" name="Text 5"/>
          <p:cNvSpPr/>
          <p:nvPr/>
        </p:nvSpPr>
        <p:spPr>
          <a:xfrm>
            <a:off x="664369" y="3608349"/>
            <a:ext cx="2321049" cy="1322907"/>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The cartoonization program can be applied in animation and game development by generating compelling and unique characters.</a:t>
            </a:r>
            <a:endParaRPr lang="en-US" sz="1200" dirty="0"/>
          </a:p>
        </p:txBody>
      </p:sp>
      <p:sp>
        <p:nvSpPr>
          <p:cNvPr id="8" name="Shape 6"/>
          <p:cNvSpPr/>
          <p:nvPr/>
        </p:nvSpPr>
        <p:spPr>
          <a:xfrm>
            <a:off x="3267894" y="2655663"/>
            <a:ext cx="2608288" cy="2497785"/>
          </a:xfrm>
          <a:prstGeom prst="roundRect">
            <a:avLst>
              <a:gd name="adj" fmla="val 1830"/>
            </a:avLst>
          </a:prstGeom>
          <a:solidFill>
            <a:srgbClr val="DADBF1"/>
          </a:solidFill>
          <a:ln w="7620">
            <a:solidFill>
              <a:srgbClr val="B5B7E3"/>
            </a:solidFill>
            <a:prstDash val="solid"/>
          </a:ln>
        </p:spPr>
      </p:sp>
      <p:sp>
        <p:nvSpPr>
          <p:cNvPr id="9" name="Text 7"/>
          <p:cNvSpPr/>
          <p:nvPr/>
        </p:nvSpPr>
        <p:spPr>
          <a:xfrm>
            <a:off x="3411513" y="2845747"/>
            <a:ext cx="2255416"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Social Media </a:t>
            </a:r>
            <a:endParaRPr lang="en-US" sz="1500" b="1" kern="0" spc="-46" dirty="0" smtClean="0">
              <a:solidFill>
                <a:srgbClr val="272525"/>
              </a:solidFill>
              <a:latin typeface="Inter" pitchFamily="34" charset="0"/>
              <a:ea typeface="Inter" pitchFamily="34" charset="-122"/>
              <a:cs typeface="Inter" pitchFamily="34" charset="-120"/>
            </a:endParaRPr>
          </a:p>
          <a:p>
            <a:pPr>
              <a:lnSpc>
                <a:spcPts val="1990"/>
              </a:lnSpc>
            </a:pPr>
            <a:r>
              <a:rPr lang="en-US" sz="1500" b="1" kern="0" spc="-46" dirty="0" smtClean="0">
                <a:solidFill>
                  <a:srgbClr val="272525"/>
                </a:solidFill>
                <a:latin typeface="Inter" pitchFamily="34" charset="0"/>
                <a:ea typeface="Inter" pitchFamily="34" charset="-122"/>
                <a:cs typeface="Inter" pitchFamily="34" charset="-120"/>
              </a:rPr>
              <a:t>and </a:t>
            </a:r>
            <a:r>
              <a:rPr lang="en-US" sz="1500" b="1" kern="0" spc="-46" dirty="0">
                <a:solidFill>
                  <a:srgbClr val="272525"/>
                </a:solidFill>
                <a:latin typeface="Inter" pitchFamily="34" charset="0"/>
                <a:ea typeface="Inter" pitchFamily="34" charset="-122"/>
                <a:cs typeface="Inter" pitchFamily="34" charset="-120"/>
              </a:rPr>
              <a:t>Messaging</a:t>
            </a:r>
            <a:endParaRPr lang="en-US" sz="1500" dirty="0"/>
          </a:p>
        </p:txBody>
      </p:sp>
      <p:sp>
        <p:nvSpPr>
          <p:cNvPr id="10" name="Text 8"/>
          <p:cNvSpPr/>
          <p:nvPr/>
        </p:nvSpPr>
        <p:spPr>
          <a:xfrm>
            <a:off x="3411512" y="3309729"/>
            <a:ext cx="2321049" cy="1653633"/>
          </a:xfrm>
          <a:prstGeom prst="rect">
            <a:avLst/>
          </a:prstGeom>
          <a:noFill/>
          <a:ln/>
        </p:spPr>
        <p:txBody>
          <a:bodyPr wrap="square" lIns="64008" tIns="32004" rIns="64008" bIns="32004" rtlCol="0" anchor="t"/>
          <a:lstStyle/>
          <a:p>
            <a:pPr>
              <a:lnSpc>
                <a:spcPts val="2204"/>
              </a:lnSpc>
            </a:pPr>
            <a:endParaRPr lang="en-US" sz="1200" kern="0" spc="-25" dirty="0">
              <a:solidFill>
                <a:srgbClr val="272525"/>
              </a:solidFill>
              <a:latin typeface="Inter" pitchFamily="34" charset="0"/>
              <a:ea typeface="Inter" pitchFamily="34" charset="-122"/>
              <a:cs typeface="Inter" pitchFamily="34" charset="-120"/>
            </a:endParaRPr>
          </a:p>
          <a:p>
            <a:pPr>
              <a:lnSpc>
                <a:spcPts val="2204"/>
              </a:lnSpc>
            </a:pPr>
            <a:r>
              <a:rPr lang="en-US" sz="1200" kern="0" spc="-25" dirty="0" smtClean="0">
                <a:solidFill>
                  <a:srgbClr val="272525"/>
                </a:solidFill>
                <a:latin typeface="Inter" pitchFamily="34" charset="0"/>
                <a:ea typeface="Inter" pitchFamily="34" charset="-122"/>
                <a:cs typeface="Inter" pitchFamily="34" charset="-120"/>
              </a:rPr>
              <a:t>Users </a:t>
            </a:r>
            <a:r>
              <a:rPr lang="en-US" sz="1200" kern="0" spc="-25" dirty="0">
                <a:solidFill>
                  <a:srgbClr val="272525"/>
                </a:solidFill>
                <a:latin typeface="Inter" pitchFamily="34" charset="0"/>
                <a:ea typeface="Inter" pitchFamily="34" charset="-122"/>
                <a:cs typeface="Inter" pitchFamily="34" charset="-120"/>
              </a:rPr>
              <a:t>can create customized personal cartoonized avatars for social media and messaging purposes using the cartoonization program.</a:t>
            </a:r>
            <a:endParaRPr lang="en-US" sz="1200" dirty="0"/>
          </a:p>
        </p:txBody>
      </p:sp>
      <p:sp>
        <p:nvSpPr>
          <p:cNvPr id="11" name="Shape 9"/>
          <p:cNvSpPr/>
          <p:nvPr/>
        </p:nvSpPr>
        <p:spPr>
          <a:xfrm>
            <a:off x="6015037" y="2655663"/>
            <a:ext cx="2608288" cy="2497785"/>
          </a:xfrm>
          <a:prstGeom prst="roundRect">
            <a:avLst>
              <a:gd name="adj" fmla="val 1830"/>
            </a:avLst>
          </a:prstGeom>
          <a:solidFill>
            <a:srgbClr val="DADBF1"/>
          </a:solidFill>
          <a:ln w="7620">
            <a:solidFill>
              <a:srgbClr val="B5B7E3"/>
            </a:solidFill>
            <a:prstDash val="solid"/>
          </a:ln>
        </p:spPr>
      </p:sp>
      <p:sp>
        <p:nvSpPr>
          <p:cNvPr id="12" name="Text 10"/>
          <p:cNvSpPr/>
          <p:nvPr/>
        </p:nvSpPr>
        <p:spPr>
          <a:xfrm>
            <a:off x="6158657" y="2845747"/>
            <a:ext cx="1388715"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Artistic Purposes</a:t>
            </a:r>
            <a:endParaRPr lang="en-US" sz="1500" dirty="0"/>
          </a:p>
        </p:txBody>
      </p:sp>
      <p:sp>
        <p:nvSpPr>
          <p:cNvPr id="13" name="Text 11"/>
          <p:cNvSpPr/>
          <p:nvPr/>
        </p:nvSpPr>
        <p:spPr>
          <a:xfrm>
            <a:off x="6158657" y="3309729"/>
            <a:ext cx="2321049" cy="165363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The cartoonization program has significant implications in artistic purposes, such as creating unique and innovative visual art and graphic designs.</a:t>
            </a:r>
            <a:endParaRPr lang="en-US" sz="1200" dirty="0"/>
          </a:p>
        </p:txBody>
      </p:sp>
    </p:spTree>
    <p:extLst>
      <p:ext uri="{BB962C8B-B14F-4D97-AF65-F5344CB8AC3E}">
        <p14:creationId xmlns:p14="http://schemas.microsoft.com/office/powerpoint/2010/main" xmlns="" val="2154970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520750" y="709516"/>
            <a:ext cx="3521646"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Future Enhancements</a:t>
            </a:r>
            <a:endParaRPr lang="en-US" sz="3100" dirty="0"/>
          </a:p>
        </p:txBody>
      </p:sp>
      <p:sp>
        <p:nvSpPr>
          <p:cNvPr id="5" name="Shape 3"/>
          <p:cNvSpPr/>
          <p:nvPr/>
        </p:nvSpPr>
        <p:spPr>
          <a:xfrm>
            <a:off x="520750" y="1754782"/>
            <a:ext cx="312464" cy="413556"/>
          </a:xfrm>
          <a:prstGeom prst="roundRect">
            <a:avLst>
              <a:gd name="adj" fmla="val 11055"/>
            </a:avLst>
          </a:prstGeom>
          <a:solidFill>
            <a:srgbClr val="DADBF1"/>
          </a:solidFill>
          <a:ln w="7620">
            <a:solidFill>
              <a:srgbClr val="B5B7E3"/>
            </a:solidFill>
            <a:prstDash val="solid"/>
          </a:ln>
        </p:spPr>
      </p:sp>
      <p:sp>
        <p:nvSpPr>
          <p:cNvPr id="6" name="Text 4"/>
          <p:cNvSpPr/>
          <p:nvPr/>
        </p:nvSpPr>
        <p:spPr>
          <a:xfrm>
            <a:off x="625972" y="1782359"/>
            <a:ext cx="102022"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1</a:t>
            </a:r>
            <a:endParaRPr lang="en-US" dirty="0"/>
          </a:p>
        </p:txBody>
      </p:sp>
      <p:sp>
        <p:nvSpPr>
          <p:cNvPr id="7" name="Text 5"/>
          <p:cNvSpPr/>
          <p:nvPr/>
        </p:nvSpPr>
        <p:spPr>
          <a:xfrm>
            <a:off x="972071" y="1812202"/>
            <a:ext cx="1816001" cy="597238"/>
          </a:xfrm>
          <a:prstGeom prst="rect">
            <a:avLst/>
          </a:prstGeom>
          <a:noFill/>
          <a:ln/>
        </p:spPr>
        <p:txBody>
          <a:bodyPr wrap="squar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Improving User Experience</a:t>
            </a:r>
            <a:endParaRPr lang="en-US" sz="1500" dirty="0"/>
          </a:p>
        </p:txBody>
      </p:sp>
      <p:sp>
        <p:nvSpPr>
          <p:cNvPr id="8" name="Text 6"/>
          <p:cNvSpPr/>
          <p:nvPr/>
        </p:nvSpPr>
        <p:spPr>
          <a:xfrm>
            <a:off x="972071" y="2574804"/>
            <a:ext cx="1816001" cy="165363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Creating a user-friendly API to simplify the image processing process and provide more customization options.</a:t>
            </a:r>
            <a:endParaRPr lang="en-US" sz="1200" dirty="0"/>
          </a:p>
        </p:txBody>
      </p:sp>
      <p:sp>
        <p:nvSpPr>
          <p:cNvPr id="9" name="Shape 7"/>
          <p:cNvSpPr/>
          <p:nvPr/>
        </p:nvSpPr>
        <p:spPr>
          <a:xfrm>
            <a:off x="2926929" y="1754782"/>
            <a:ext cx="312464" cy="413556"/>
          </a:xfrm>
          <a:prstGeom prst="roundRect">
            <a:avLst>
              <a:gd name="adj" fmla="val 11055"/>
            </a:avLst>
          </a:prstGeom>
          <a:solidFill>
            <a:srgbClr val="DADBF1"/>
          </a:solidFill>
          <a:ln w="7620">
            <a:solidFill>
              <a:srgbClr val="B5B7E3"/>
            </a:solidFill>
            <a:prstDash val="solid"/>
          </a:ln>
        </p:spPr>
      </p:sp>
      <p:sp>
        <p:nvSpPr>
          <p:cNvPr id="10" name="Text 8"/>
          <p:cNvSpPr/>
          <p:nvPr/>
        </p:nvSpPr>
        <p:spPr>
          <a:xfrm>
            <a:off x="3020244" y="1782359"/>
            <a:ext cx="125834"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2</a:t>
            </a:r>
            <a:endParaRPr lang="en-US" dirty="0"/>
          </a:p>
        </p:txBody>
      </p:sp>
      <p:sp>
        <p:nvSpPr>
          <p:cNvPr id="11" name="Text 9"/>
          <p:cNvSpPr/>
          <p:nvPr/>
        </p:nvSpPr>
        <p:spPr>
          <a:xfrm>
            <a:off x="3378250" y="1812202"/>
            <a:ext cx="1816001" cy="597238"/>
          </a:xfrm>
          <a:prstGeom prst="rect">
            <a:avLst/>
          </a:prstGeom>
          <a:noFill/>
          <a:ln/>
        </p:spPr>
        <p:txBody>
          <a:bodyPr wrap="squar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Integration with AI Technology</a:t>
            </a:r>
            <a:endParaRPr lang="en-US" sz="1500" dirty="0"/>
          </a:p>
        </p:txBody>
      </p:sp>
      <p:sp>
        <p:nvSpPr>
          <p:cNvPr id="12" name="Text 10"/>
          <p:cNvSpPr/>
          <p:nvPr/>
        </p:nvSpPr>
        <p:spPr>
          <a:xfrm>
            <a:off x="3378250" y="2574804"/>
            <a:ext cx="1816001" cy="165363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Incorporating state-of-the-art deep learning neural networks could significantly improve the quality of the cartoonization algorithm.</a:t>
            </a:r>
            <a:endParaRPr lang="en-US" sz="1200" dirty="0"/>
          </a:p>
        </p:txBody>
      </p:sp>
      <p:sp>
        <p:nvSpPr>
          <p:cNvPr id="13" name="Shape 11"/>
          <p:cNvSpPr/>
          <p:nvPr/>
        </p:nvSpPr>
        <p:spPr>
          <a:xfrm>
            <a:off x="520750" y="4584475"/>
            <a:ext cx="312464" cy="413556"/>
          </a:xfrm>
          <a:prstGeom prst="roundRect">
            <a:avLst>
              <a:gd name="adj" fmla="val 11055"/>
            </a:avLst>
          </a:prstGeom>
          <a:solidFill>
            <a:srgbClr val="DADBF1"/>
          </a:solidFill>
          <a:ln w="7620">
            <a:solidFill>
              <a:srgbClr val="B5B7E3"/>
            </a:solidFill>
            <a:prstDash val="solid"/>
          </a:ln>
        </p:spPr>
      </p:sp>
      <p:sp>
        <p:nvSpPr>
          <p:cNvPr id="14" name="Text 12"/>
          <p:cNvSpPr/>
          <p:nvPr/>
        </p:nvSpPr>
        <p:spPr>
          <a:xfrm>
            <a:off x="611684" y="4612053"/>
            <a:ext cx="130597"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3</a:t>
            </a:r>
            <a:endParaRPr lang="en-US" dirty="0"/>
          </a:p>
        </p:txBody>
      </p:sp>
      <p:sp>
        <p:nvSpPr>
          <p:cNvPr id="15" name="Text 13"/>
          <p:cNvSpPr/>
          <p:nvPr/>
        </p:nvSpPr>
        <p:spPr>
          <a:xfrm>
            <a:off x="972071" y="4641895"/>
            <a:ext cx="2260178"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Real-Time Image Processing</a:t>
            </a:r>
            <a:endParaRPr lang="en-US" sz="1500" dirty="0"/>
          </a:p>
        </p:txBody>
      </p:sp>
      <p:sp>
        <p:nvSpPr>
          <p:cNvPr id="16" name="Text 14"/>
          <p:cNvSpPr/>
          <p:nvPr/>
        </p:nvSpPr>
        <p:spPr>
          <a:xfrm>
            <a:off x="972071" y="5105878"/>
            <a:ext cx="4222179" cy="992180"/>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The team plans to investigate the feasibility of real-time image processing in potential applications, such as video games and animation.</a:t>
            </a:r>
            <a:endParaRPr lang="en-US" sz="1200" dirty="0"/>
          </a:p>
        </p:txBody>
      </p:sp>
      <p:pic>
        <p:nvPicPr>
          <p:cNvPr id="17" name="Image 0" descr="preencoded.png"/>
          <p:cNvPicPr>
            <a:picLocks noChangeAspect="1"/>
          </p:cNvPicPr>
          <p:nvPr/>
        </p:nvPicPr>
        <p:blipFill>
          <a:blip r:embed="rId3"/>
          <a:stretch>
            <a:fillRect/>
          </a:stretch>
        </p:blipFill>
        <p:spPr>
          <a:xfrm>
            <a:off x="5715000" y="0"/>
            <a:ext cx="3429000" cy="6807573"/>
          </a:xfrm>
          <a:prstGeom prst="rect">
            <a:avLst/>
          </a:prstGeom>
        </p:spPr>
      </p:pic>
    </p:spTree>
    <p:extLst>
      <p:ext uri="{BB962C8B-B14F-4D97-AF65-F5344CB8AC3E}">
        <p14:creationId xmlns:p14="http://schemas.microsoft.com/office/powerpoint/2010/main" xmlns="" val="1883367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85786" y="1142984"/>
            <a:ext cx="7429552" cy="2062103"/>
          </a:xfrm>
          <a:prstGeom prst="rect">
            <a:avLst/>
          </a:prstGeom>
          <a:noFill/>
        </p:spPr>
        <p:txBody>
          <a:bodyPr wrap="square" rtlCol="0">
            <a:spAutoFit/>
          </a:bodyPr>
          <a:lstStyle/>
          <a:p>
            <a:r>
              <a:rPr lang="en-US" sz="2400" b="1" dirty="0" smtClean="0"/>
              <a:t>Video presentation </a:t>
            </a:r>
            <a:r>
              <a:rPr lang="en-US" sz="2400" b="1" dirty="0" smtClean="0"/>
              <a:t>link </a:t>
            </a:r>
            <a:r>
              <a:rPr lang="en-US" sz="2400" b="1" dirty="0" smtClean="0"/>
              <a:t>:</a:t>
            </a:r>
          </a:p>
          <a:p>
            <a:endParaRPr lang="en-US" sz="3200" b="1" dirty="0" smtClean="0"/>
          </a:p>
          <a:p>
            <a:r>
              <a:rPr lang="en-US" dirty="0" smtClean="0">
                <a:hlinkClick r:id="rId2" tooltip="https://kennesawedu-my.sharepoint.com/:v:/r/personal/dsonari_students_kennesaw_edu/Documents/Recordings/Meeting%20with%20Dhanusha%20Sonari-20230724_222617-Meeting%20Recording.mp4?csf=1&amp;web=1&amp;e=1bF6RU"/>
              </a:rPr>
              <a:t>https://kennesawedu-my.sharepoint.com/:v:/r/personal/dsonari_students_kennesaw_edu/Documents/Recordings/Meeting%20with%20Dhanusha%20Sonari-20230724_222617-Meeting%20Recording.mp4?csf=1&amp;web=1&amp;e=1bF6RU</a:t>
            </a:r>
            <a:endParaRPr lang="en-US" dirty="0" smtClean="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3949750" y="2140466"/>
            <a:ext cx="2777431"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Conclusion</a:t>
            </a:r>
            <a:endParaRPr lang="en-US" sz="3100" dirty="0"/>
          </a:p>
        </p:txBody>
      </p:sp>
      <p:sp>
        <p:nvSpPr>
          <p:cNvPr id="5" name="Text 3"/>
          <p:cNvSpPr/>
          <p:nvPr/>
        </p:nvSpPr>
        <p:spPr>
          <a:xfrm>
            <a:off x="3949750" y="3013474"/>
            <a:ext cx="4673501" cy="165363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Our project has developed a cartoonization program using machine vision techniques, contributing to the development of image processing and entertainment. The program provides high-quality cartoonization with customizability and speedy operation, making it an ideal tool for animation, social media, and artistic applications.</a:t>
            </a:r>
            <a:endParaRPr lang="en-US" sz="1200" dirty="0"/>
          </a:p>
        </p:txBody>
      </p:sp>
      <p:pic>
        <p:nvPicPr>
          <p:cNvPr id="6" name="Image 0" descr="preencoded.png"/>
          <p:cNvPicPr>
            <a:picLocks noChangeAspect="1"/>
          </p:cNvPicPr>
          <p:nvPr/>
        </p:nvPicPr>
        <p:blipFill>
          <a:blip r:embed="rId3"/>
          <a:stretch>
            <a:fillRect/>
          </a:stretch>
        </p:blipFill>
        <p:spPr>
          <a:xfrm>
            <a:off x="0" y="0"/>
            <a:ext cx="3429000" cy="6807573"/>
          </a:xfrm>
          <a:prstGeom prst="rect">
            <a:avLst/>
          </a:prstGeom>
        </p:spPr>
      </p:pic>
    </p:spTree>
    <p:extLst>
      <p:ext uri="{BB962C8B-B14F-4D97-AF65-F5344CB8AC3E}">
        <p14:creationId xmlns:p14="http://schemas.microsoft.com/office/powerpoint/2010/main" xmlns="" val="18936930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520749" y="2471192"/>
            <a:ext cx="3029918"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Acknowledgments</a:t>
            </a:r>
            <a:endParaRPr lang="en-US" sz="3100" dirty="0"/>
          </a:p>
        </p:txBody>
      </p:sp>
      <p:sp>
        <p:nvSpPr>
          <p:cNvPr id="5" name="Text 3"/>
          <p:cNvSpPr/>
          <p:nvPr/>
        </p:nvSpPr>
        <p:spPr>
          <a:xfrm>
            <a:off x="520750" y="3344201"/>
            <a:ext cx="4673501" cy="992180"/>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I would like to acknowledge our supervisor and collaborators for their guidance and support throughout the project. Thank you for giving us this opportunity to contribute to the machine vision community.</a:t>
            </a:r>
            <a:endParaRPr lang="en-US" sz="1200" dirty="0"/>
          </a:p>
        </p:txBody>
      </p:sp>
      <p:pic>
        <p:nvPicPr>
          <p:cNvPr id="6" name="Image 0" descr="preencoded.png"/>
          <p:cNvPicPr>
            <a:picLocks noChangeAspect="1"/>
          </p:cNvPicPr>
          <p:nvPr/>
        </p:nvPicPr>
        <p:blipFill>
          <a:blip r:embed="rId3"/>
          <a:stretch>
            <a:fillRect/>
          </a:stretch>
        </p:blipFill>
        <p:spPr>
          <a:xfrm>
            <a:off x="5715000" y="0"/>
            <a:ext cx="3429000" cy="6807573"/>
          </a:xfrm>
          <a:prstGeom prst="rect">
            <a:avLst/>
          </a:prstGeom>
        </p:spPr>
      </p:pic>
    </p:spTree>
    <p:extLst>
      <p:ext uri="{BB962C8B-B14F-4D97-AF65-F5344CB8AC3E}">
        <p14:creationId xmlns:p14="http://schemas.microsoft.com/office/powerpoint/2010/main" xmlns="" val="4166511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520750" y="4202830"/>
            <a:ext cx="3848472"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Questions and Answers</a:t>
            </a:r>
            <a:endParaRPr lang="en-US" sz="3100" dirty="0"/>
          </a:p>
        </p:txBody>
      </p:sp>
      <p:sp>
        <p:nvSpPr>
          <p:cNvPr id="5" name="Text 3"/>
          <p:cNvSpPr/>
          <p:nvPr/>
        </p:nvSpPr>
        <p:spPr>
          <a:xfrm>
            <a:off x="520750" y="5075838"/>
            <a:ext cx="8102501" cy="330727"/>
          </a:xfrm>
          <a:prstGeom prst="rect">
            <a:avLst/>
          </a:prstGeom>
          <a:noFill/>
          <a:ln/>
        </p:spPr>
        <p:txBody>
          <a:bodyPr wrap="non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If you have any questions or inquiries regarding the </a:t>
            </a:r>
            <a:r>
              <a:rPr lang="en-US" sz="1200" kern="0" spc="-25" dirty="0" smtClean="0">
                <a:solidFill>
                  <a:srgbClr val="272525"/>
                </a:solidFill>
                <a:latin typeface="Inter" pitchFamily="34" charset="0"/>
                <a:ea typeface="Inter" pitchFamily="34" charset="-122"/>
                <a:cs typeface="Inter" pitchFamily="34" charset="-120"/>
              </a:rPr>
              <a:t>project</a:t>
            </a:r>
            <a:endParaRPr lang="en-US" sz="1200" dirty="0"/>
          </a:p>
        </p:txBody>
      </p:sp>
      <p:pic>
        <p:nvPicPr>
          <p:cNvPr id="6" name="Image 0" descr="preencoded.png"/>
          <p:cNvPicPr>
            <a:picLocks noChangeAspect="1"/>
          </p:cNvPicPr>
          <p:nvPr/>
        </p:nvPicPr>
        <p:blipFill>
          <a:blip r:embed="rId3"/>
          <a:stretch>
            <a:fillRect/>
          </a:stretch>
        </p:blipFill>
        <p:spPr>
          <a:xfrm>
            <a:off x="0" y="1"/>
            <a:ext cx="9144000" cy="2801919"/>
          </a:xfrm>
          <a:prstGeom prst="rect">
            <a:avLst/>
          </a:prstGeom>
        </p:spPr>
      </p:pic>
    </p:spTree>
    <p:extLst>
      <p:ext uri="{BB962C8B-B14F-4D97-AF65-F5344CB8AC3E}">
        <p14:creationId xmlns:p14="http://schemas.microsoft.com/office/powerpoint/2010/main" xmlns="" val="25528022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3949750" y="2471192"/>
            <a:ext cx="2777431"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Thank You</a:t>
            </a:r>
            <a:endParaRPr lang="en-US" sz="3100" dirty="0"/>
          </a:p>
        </p:txBody>
      </p:sp>
      <p:sp>
        <p:nvSpPr>
          <p:cNvPr id="5" name="Text 3"/>
          <p:cNvSpPr/>
          <p:nvPr/>
        </p:nvSpPr>
        <p:spPr>
          <a:xfrm>
            <a:off x="3949750" y="3344201"/>
            <a:ext cx="4673501" cy="992180"/>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Thank you for taking the time to learn about our project. We are excited about the advancements in machine vision and image processing and look forward to contributing to this exciting field.</a:t>
            </a:r>
            <a:endParaRPr lang="en-US" sz="1200" dirty="0"/>
          </a:p>
        </p:txBody>
      </p:sp>
      <p:pic>
        <p:nvPicPr>
          <p:cNvPr id="6" name="Image 0" descr="preencoded.png"/>
          <p:cNvPicPr>
            <a:picLocks noChangeAspect="1"/>
          </p:cNvPicPr>
          <p:nvPr/>
        </p:nvPicPr>
        <p:blipFill>
          <a:blip r:embed="rId3"/>
          <a:stretch>
            <a:fillRect/>
          </a:stretch>
        </p:blipFill>
        <p:spPr>
          <a:xfrm>
            <a:off x="0" y="0"/>
            <a:ext cx="3429000" cy="6807573"/>
          </a:xfrm>
          <a:prstGeom prst="rect">
            <a:avLst/>
          </a:prstGeom>
        </p:spPr>
      </p:pic>
    </p:spTree>
    <p:extLst>
      <p:ext uri="{BB962C8B-B14F-4D97-AF65-F5344CB8AC3E}">
        <p14:creationId xmlns:p14="http://schemas.microsoft.com/office/powerpoint/2010/main" xmlns="" val="2111964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642910" y="1714488"/>
            <a:ext cx="2655271" cy="642942"/>
          </a:xfrm>
          <a:prstGeom prst="rect">
            <a:avLst/>
          </a:prstGeom>
          <a:noFill/>
          <a:ln/>
        </p:spPr>
        <p:txBody>
          <a:bodyPr wrap="none" lIns="64008" tIns="32004" rIns="64008" bIns="32004" rtlCol="0" anchor="t"/>
          <a:lstStyle/>
          <a:p>
            <a:pPr>
              <a:lnSpc>
                <a:spcPts val="3980"/>
              </a:lnSpc>
            </a:pPr>
            <a:r>
              <a:rPr lang="en-US" sz="3100" b="1" kern="0" spc="-92" dirty="0" smtClean="0">
                <a:solidFill>
                  <a:srgbClr val="000000"/>
                </a:solidFill>
                <a:latin typeface="Inter" pitchFamily="34" charset="0"/>
                <a:ea typeface="Inter" pitchFamily="34" charset="-122"/>
                <a:cs typeface="Inter" pitchFamily="34" charset="-120"/>
              </a:rPr>
              <a:t>Project </a:t>
            </a:r>
            <a:r>
              <a:rPr lang="en-US" sz="3100" b="1" kern="0" spc="-92" dirty="0">
                <a:solidFill>
                  <a:srgbClr val="000000"/>
                </a:solidFill>
                <a:latin typeface="Inter" pitchFamily="34" charset="0"/>
                <a:ea typeface="Inter" pitchFamily="34" charset="-122"/>
                <a:cs typeface="Inter" pitchFamily="34" charset="-120"/>
              </a:rPr>
              <a:t>Objective</a:t>
            </a:r>
            <a:endParaRPr lang="en-US" sz="3100" dirty="0"/>
          </a:p>
        </p:txBody>
      </p:sp>
      <p:sp>
        <p:nvSpPr>
          <p:cNvPr id="5" name="Shape 3"/>
          <p:cNvSpPr/>
          <p:nvPr/>
        </p:nvSpPr>
        <p:spPr>
          <a:xfrm>
            <a:off x="520749" y="2490299"/>
            <a:ext cx="2608288" cy="2828512"/>
          </a:xfrm>
          <a:prstGeom prst="roundRect">
            <a:avLst>
              <a:gd name="adj" fmla="val 1616"/>
            </a:avLst>
          </a:prstGeom>
          <a:solidFill>
            <a:srgbClr val="DADBF1"/>
          </a:solidFill>
          <a:ln w="7620">
            <a:solidFill>
              <a:srgbClr val="B5B7E3"/>
            </a:solidFill>
            <a:prstDash val="solid"/>
          </a:ln>
        </p:spPr>
      </p:sp>
      <p:sp>
        <p:nvSpPr>
          <p:cNvPr id="6" name="Text 4"/>
          <p:cNvSpPr/>
          <p:nvPr/>
        </p:nvSpPr>
        <p:spPr>
          <a:xfrm>
            <a:off x="664369" y="2680384"/>
            <a:ext cx="1388715"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Objective</a:t>
            </a:r>
            <a:endParaRPr lang="en-US" sz="1500" dirty="0"/>
          </a:p>
        </p:txBody>
      </p:sp>
      <p:sp>
        <p:nvSpPr>
          <p:cNvPr id="7" name="Text 5"/>
          <p:cNvSpPr/>
          <p:nvPr/>
        </p:nvSpPr>
        <p:spPr>
          <a:xfrm>
            <a:off x="664369" y="3144366"/>
            <a:ext cx="2321049" cy="992180"/>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We aimed to create a machine vision program that can convert regular images into cartoon-style images.</a:t>
            </a:r>
            <a:endParaRPr lang="en-US" sz="1200" dirty="0"/>
          </a:p>
        </p:txBody>
      </p:sp>
      <p:sp>
        <p:nvSpPr>
          <p:cNvPr id="8" name="Shape 6"/>
          <p:cNvSpPr/>
          <p:nvPr/>
        </p:nvSpPr>
        <p:spPr>
          <a:xfrm>
            <a:off x="3267894" y="2490299"/>
            <a:ext cx="2608288" cy="2828512"/>
          </a:xfrm>
          <a:prstGeom prst="roundRect">
            <a:avLst>
              <a:gd name="adj" fmla="val 1616"/>
            </a:avLst>
          </a:prstGeom>
          <a:solidFill>
            <a:srgbClr val="DADBF1"/>
          </a:solidFill>
          <a:ln w="7620">
            <a:solidFill>
              <a:srgbClr val="B5B7E3"/>
            </a:solidFill>
            <a:prstDash val="solid"/>
          </a:ln>
        </p:spPr>
      </p:sp>
      <p:sp>
        <p:nvSpPr>
          <p:cNvPr id="9" name="Text 7"/>
          <p:cNvSpPr/>
          <p:nvPr/>
        </p:nvSpPr>
        <p:spPr>
          <a:xfrm>
            <a:off x="3411513" y="2680384"/>
            <a:ext cx="1388715"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Importance</a:t>
            </a:r>
            <a:endParaRPr lang="en-US" sz="1500" dirty="0"/>
          </a:p>
        </p:txBody>
      </p:sp>
      <p:sp>
        <p:nvSpPr>
          <p:cNvPr id="10" name="Text 8"/>
          <p:cNvSpPr/>
          <p:nvPr/>
        </p:nvSpPr>
        <p:spPr>
          <a:xfrm>
            <a:off x="3411512" y="3144366"/>
            <a:ext cx="2321049" cy="1984360"/>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This project has significant implications in the field of entertainment and image processing by generating compelling content for social media, blogs, and advertisements.</a:t>
            </a:r>
            <a:endParaRPr lang="en-US" sz="1200" dirty="0"/>
          </a:p>
        </p:txBody>
      </p:sp>
      <p:sp>
        <p:nvSpPr>
          <p:cNvPr id="11" name="Shape 9"/>
          <p:cNvSpPr/>
          <p:nvPr/>
        </p:nvSpPr>
        <p:spPr>
          <a:xfrm>
            <a:off x="6015037" y="2490299"/>
            <a:ext cx="2608288" cy="2828512"/>
          </a:xfrm>
          <a:prstGeom prst="roundRect">
            <a:avLst>
              <a:gd name="adj" fmla="val 1616"/>
            </a:avLst>
          </a:prstGeom>
          <a:solidFill>
            <a:srgbClr val="DADBF1"/>
          </a:solidFill>
          <a:ln w="7620">
            <a:solidFill>
              <a:srgbClr val="B5B7E3"/>
            </a:solidFill>
            <a:prstDash val="solid"/>
          </a:ln>
        </p:spPr>
      </p:sp>
      <p:sp>
        <p:nvSpPr>
          <p:cNvPr id="12" name="Text 10"/>
          <p:cNvSpPr/>
          <p:nvPr/>
        </p:nvSpPr>
        <p:spPr>
          <a:xfrm>
            <a:off x="6158657" y="2680384"/>
            <a:ext cx="1388715"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Applications</a:t>
            </a:r>
            <a:endParaRPr lang="en-US" sz="1500" dirty="0"/>
          </a:p>
        </p:txBody>
      </p:sp>
      <p:sp>
        <p:nvSpPr>
          <p:cNvPr id="13" name="Text 11"/>
          <p:cNvSpPr/>
          <p:nvPr/>
        </p:nvSpPr>
        <p:spPr>
          <a:xfrm>
            <a:off x="6158657" y="3144366"/>
            <a:ext cx="2321049" cy="1322907"/>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The technique can be applied in animation, game development, avatar creation, and social media messaging.</a:t>
            </a:r>
            <a:endParaRPr lang="en-US" sz="1200" dirty="0"/>
          </a:p>
        </p:txBody>
      </p:sp>
    </p:spTree>
    <p:extLst>
      <p:ext uri="{BB962C8B-B14F-4D97-AF65-F5344CB8AC3E}">
        <p14:creationId xmlns:p14="http://schemas.microsoft.com/office/powerpoint/2010/main" xmlns="" val="4082079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3949749" y="1520279"/>
            <a:ext cx="3099569"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Problem Statement</a:t>
            </a:r>
            <a:endParaRPr lang="en-US" sz="3100" dirty="0"/>
          </a:p>
        </p:txBody>
      </p:sp>
      <p:sp>
        <p:nvSpPr>
          <p:cNvPr id="5" name="Shape 3"/>
          <p:cNvSpPr/>
          <p:nvPr/>
        </p:nvSpPr>
        <p:spPr>
          <a:xfrm>
            <a:off x="3949750" y="2565545"/>
            <a:ext cx="312464" cy="413556"/>
          </a:xfrm>
          <a:prstGeom prst="roundRect">
            <a:avLst>
              <a:gd name="adj" fmla="val 11055"/>
            </a:avLst>
          </a:prstGeom>
          <a:solidFill>
            <a:srgbClr val="DADBF1"/>
          </a:solidFill>
          <a:ln w="7620">
            <a:solidFill>
              <a:srgbClr val="B5B7E3"/>
            </a:solidFill>
            <a:prstDash val="solid"/>
          </a:ln>
        </p:spPr>
      </p:sp>
      <p:sp>
        <p:nvSpPr>
          <p:cNvPr id="6" name="Text 4"/>
          <p:cNvSpPr/>
          <p:nvPr/>
        </p:nvSpPr>
        <p:spPr>
          <a:xfrm>
            <a:off x="4054972" y="2593123"/>
            <a:ext cx="102022"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1</a:t>
            </a:r>
            <a:endParaRPr lang="en-US" dirty="0"/>
          </a:p>
        </p:txBody>
      </p:sp>
      <p:sp>
        <p:nvSpPr>
          <p:cNvPr id="7" name="Text 5"/>
          <p:cNvSpPr/>
          <p:nvPr/>
        </p:nvSpPr>
        <p:spPr>
          <a:xfrm>
            <a:off x="4401071" y="2622965"/>
            <a:ext cx="1388715"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The Issue</a:t>
            </a:r>
            <a:endParaRPr lang="en-US" sz="1500" dirty="0"/>
          </a:p>
        </p:txBody>
      </p:sp>
      <p:sp>
        <p:nvSpPr>
          <p:cNvPr id="8" name="Text 6"/>
          <p:cNvSpPr/>
          <p:nvPr/>
        </p:nvSpPr>
        <p:spPr>
          <a:xfrm>
            <a:off x="4401071" y="3086947"/>
            <a:ext cx="4222179" cy="66145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The problem is how to convert regular images into cartoon-style images while preserving essential features.</a:t>
            </a:r>
            <a:endParaRPr lang="en-US" sz="1200" dirty="0"/>
          </a:p>
        </p:txBody>
      </p:sp>
      <p:sp>
        <p:nvSpPr>
          <p:cNvPr id="9" name="Shape 7"/>
          <p:cNvSpPr/>
          <p:nvPr/>
        </p:nvSpPr>
        <p:spPr>
          <a:xfrm>
            <a:off x="3949750" y="4104440"/>
            <a:ext cx="312464" cy="413556"/>
          </a:xfrm>
          <a:prstGeom prst="roundRect">
            <a:avLst>
              <a:gd name="adj" fmla="val 11055"/>
            </a:avLst>
          </a:prstGeom>
          <a:solidFill>
            <a:srgbClr val="DADBF1"/>
          </a:solidFill>
          <a:ln w="7620">
            <a:solidFill>
              <a:srgbClr val="B5B7E3"/>
            </a:solidFill>
            <a:prstDash val="solid"/>
          </a:ln>
        </p:spPr>
      </p:sp>
      <p:sp>
        <p:nvSpPr>
          <p:cNvPr id="10" name="Text 8"/>
          <p:cNvSpPr/>
          <p:nvPr/>
        </p:nvSpPr>
        <p:spPr>
          <a:xfrm>
            <a:off x="4043066" y="4132016"/>
            <a:ext cx="125834"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2</a:t>
            </a:r>
            <a:endParaRPr lang="en-US" dirty="0"/>
          </a:p>
        </p:txBody>
      </p:sp>
      <p:sp>
        <p:nvSpPr>
          <p:cNvPr id="11" name="Text 9"/>
          <p:cNvSpPr/>
          <p:nvPr/>
        </p:nvSpPr>
        <p:spPr>
          <a:xfrm>
            <a:off x="4401071" y="4161859"/>
            <a:ext cx="1388715"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Challenges</a:t>
            </a:r>
            <a:endParaRPr lang="en-US" sz="1500" dirty="0"/>
          </a:p>
        </p:txBody>
      </p:sp>
      <p:sp>
        <p:nvSpPr>
          <p:cNvPr id="12" name="Text 10"/>
          <p:cNvSpPr/>
          <p:nvPr/>
        </p:nvSpPr>
        <p:spPr>
          <a:xfrm>
            <a:off x="4401071" y="4625841"/>
            <a:ext cx="4222179" cy="66145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The main challenges are maintaining key features, natural color processing, and providing user customization options.</a:t>
            </a:r>
            <a:endParaRPr lang="en-US" sz="1200" dirty="0"/>
          </a:p>
        </p:txBody>
      </p:sp>
      <p:pic>
        <p:nvPicPr>
          <p:cNvPr id="13" name="Image 0" descr="preencoded.png"/>
          <p:cNvPicPr>
            <a:picLocks noChangeAspect="1"/>
          </p:cNvPicPr>
          <p:nvPr/>
        </p:nvPicPr>
        <p:blipFill>
          <a:blip r:embed="rId3"/>
          <a:stretch>
            <a:fillRect/>
          </a:stretch>
        </p:blipFill>
        <p:spPr>
          <a:xfrm>
            <a:off x="0" y="0"/>
            <a:ext cx="3429000" cy="6807573"/>
          </a:xfrm>
          <a:prstGeom prst="rect">
            <a:avLst/>
          </a:prstGeom>
        </p:spPr>
      </p:pic>
    </p:spTree>
    <p:extLst>
      <p:ext uri="{BB962C8B-B14F-4D97-AF65-F5344CB8AC3E}">
        <p14:creationId xmlns:p14="http://schemas.microsoft.com/office/powerpoint/2010/main" xmlns="" val="20768920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520749" y="1667225"/>
            <a:ext cx="3773165"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Methodology Overview</a:t>
            </a:r>
            <a:endParaRPr lang="en-US" sz="3100" dirty="0"/>
          </a:p>
        </p:txBody>
      </p:sp>
      <p:sp>
        <p:nvSpPr>
          <p:cNvPr id="5" name="Text 3"/>
          <p:cNvSpPr/>
          <p:nvPr/>
        </p:nvSpPr>
        <p:spPr>
          <a:xfrm>
            <a:off x="520750" y="2779169"/>
            <a:ext cx="1771576" cy="716608"/>
          </a:xfrm>
          <a:prstGeom prst="rect">
            <a:avLst/>
          </a:prstGeom>
          <a:noFill/>
          <a:ln/>
        </p:spPr>
        <p:txBody>
          <a:bodyPr wrap="square" lIns="64008" tIns="32004" rIns="64008" bIns="32004" rtlCol="0" anchor="t"/>
          <a:lstStyle/>
          <a:p>
            <a:pPr>
              <a:lnSpc>
                <a:spcPts val="2388"/>
              </a:lnSpc>
            </a:pPr>
            <a:r>
              <a:rPr lang="en-US" b="1" kern="0" spc="-55" dirty="0">
                <a:solidFill>
                  <a:srgbClr val="000000"/>
                </a:solidFill>
                <a:latin typeface="Inter" pitchFamily="34" charset="0"/>
                <a:ea typeface="Inter" pitchFamily="34" charset="-122"/>
                <a:cs typeface="Inter" pitchFamily="34" charset="-120"/>
              </a:rPr>
              <a:t>Grayscale Conversion</a:t>
            </a:r>
            <a:endParaRPr lang="en-US" dirty="0"/>
          </a:p>
        </p:txBody>
      </p:sp>
      <p:sp>
        <p:nvSpPr>
          <p:cNvPr id="6" name="Text 4"/>
          <p:cNvSpPr/>
          <p:nvPr/>
        </p:nvSpPr>
        <p:spPr>
          <a:xfrm>
            <a:off x="520750" y="3679557"/>
            <a:ext cx="1771576" cy="992180"/>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Convert the image to grayscale by removing the color information.</a:t>
            </a:r>
            <a:endParaRPr lang="en-US" sz="1200" dirty="0"/>
          </a:p>
        </p:txBody>
      </p:sp>
      <p:sp>
        <p:nvSpPr>
          <p:cNvPr id="7" name="Text 5"/>
          <p:cNvSpPr/>
          <p:nvPr/>
        </p:nvSpPr>
        <p:spPr>
          <a:xfrm>
            <a:off x="2635821" y="2779169"/>
            <a:ext cx="1666429" cy="358303"/>
          </a:xfrm>
          <a:prstGeom prst="rect">
            <a:avLst/>
          </a:prstGeom>
          <a:noFill/>
          <a:ln/>
        </p:spPr>
        <p:txBody>
          <a:bodyPr wrap="none" lIns="64008" tIns="32004" rIns="64008" bIns="32004" rtlCol="0" anchor="t"/>
          <a:lstStyle/>
          <a:p>
            <a:pPr>
              <a:lnSpc>
                <a:spcPts val="2388"/>
              </a:lnSpc>
            </a:pPr>
            <a:r>
              <a:rPr lang="en-US" b="1" kern="0" spc="-55" dirty="0">
                <a:solidFill>
                  <a:srgbClr val="000000"/>
                </a:solidFill>
                <a:latin typeface="Inter" pitchFamily="34" charset="0"/>
                <a:ea typeface="Inter" pitchFamily="34" charset="-122"/>
                <a:cs typeface="Inter" pitchFamily="34" charset="-120"/>
              </a:rPr>
              <a:t>Smoothening</a:t>
            </a:r>
            <a:endParaRPr lang="en-US" dirty="0"/>
          </a:p>
        </p:txBody>
      </p:sp>
      <p:sp>
        <p:nvSpPr>
          <p:cNvPr id="8" name="Text 6"/>
          <p:cNvSpPr/>
          <p:nvPr/>
        </p:nvSpPr>
        <p:spPr>
          <a:xfrm>
            <a:off x="2635821" y="3321252"/>
            <a:ext cx="1771576" cy="1322907"/>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Reduce noise and preserve essential features by using Gaussian smoothen and smoothing properties.</a:t>
            </a:r>
            <a:endParaRPr lang="en-US" sz="1200" dirty="0"/>
          </a:p>
        </p:txBody>
      </p:sp>
      <p:sp>
        <p:nvSpPr>
          <p:cNvPr id="9" name="Text 7"/>
          <p:cNvSpPr/>
          <p:nvPr/>
        </p:nvSpPr>
        <p:spPr>
          <a:xfrm>
            <a:off x="4750891" y="2779169"/>
            <a:ext cx="1666429" cy="358303"/>
          </a:xfrm>
          <a:prstGeom prst="rect">
            <a:avLst/>
          </a:prstGeom>
          <a:noFill/>
          <a:ln/>
        </p:spPr>
        <p:txBody>
          <a:bodyPr wrap="none" lIns="64008" tIns="32004" rIns="64008" bIns="32004" rtlCol="0" anchor="t"/>
          <a:lstStyle/>
          <a:p>
            <a:pPr>
              <a:lnSpc>
                <a:spcPts val="2388"/>
              </a:lnSpc>
            </a:pPr>
            <a:r>
              <a:rPr lang="en-US" b="1" kern="0" spc="-55" dirty="0">
                <a:solidFill>
                  <a:srgbClr val="000000"/>
                </a:solidFill>
                <a:latin typeface="Inter" pitchFamily="34" charset="0"/>
                <a:ea typeface="Inter" pitchFamily="34" charset="-122"/>
                <a:cs typeface="Inter" pitchFamily="34" charset="-120"/>
              </a:rPr>
              <a:t>Edge Detection</a:t>
            </a:r>
            <a:endParaRPr lang="en-US" dirty="0"/>
          </a:p>
        </p:txBody>
      </p:sp>
      <p:sp>
        <p:nvSpPr>
          <p:cNvPr id="10" name="Text 8"/>
          <p:cNvSpPr/>
          <p:nvPr/>
        </p:nvSpPr>
        <p:spPr>
          <a:xfrm>
            <a:off x="4750891" y="3321252"/>
            <a:ext cx="1771576" cy="1322907"/>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Identify the key features and edges using Canny edge detection and related algorithms.</a:t>
            </a:r>
            <a:endParaRPr lang="en-US" sz="1200" dirty="0"/>
          </a:p>
        </p:txBody>
      </p:sp>
      <p:sp>
        <p:nvSpPr>
          <p:cNvPr id="11" name="Text 9"/>
          <p:cNvSpPr/>
          <p:nvPr/>
        </p:nvSpPr>
        <p:spPr>
          <a:xfrm>
            <a:off x="6865962" y="2779169"/>
            <a:ext cx="1666429" cy="358303"/>
          </a:xfrm>
          <a:prstGeom prst="rect">
            <a:avLst/>
          </a:prstGeom>
          <a:noFill/>
          <a:ln/>
        </p:spPr>
        <p:txBody>
          <a:bodyPr wrap="none" lIns="64008" tIns="32004" rIns="64008" bIns="32004" rtlCol="0" anchor="t"/>
          <a:lstStyle/>
          <a:p>
            <a:pPr>
              <a:lnSpc>
                <a:spcPts val="2388"/>
              </a:lnSpc>
            </a:pPr>
            <a:r>
              <a:rPr lang="en-US" b="1" kern="0" spc="-55" dirty="0">
                <a:solidFill>
                  <a:srgbClr val="000000"/>
                </a:solidFill>
                <a:latin typeface="Inter" pitchFamily="34" charset="0"/>
                <a:ea typeface="Inter" pitchFamily="34" charset="-122"/>
                <a:cs typeface="Inter" pitchFamily="34" charset="-120"/>
              </a:rPr>
              <a:t>Masking</a:t>
            </a:r>
            <a:endParaRPr lang="en-US" dirty="0"/>
          </a:p>
        </p:txBody>
      </p:sp>
      <p:sp>
        <p:nvSpPr>
          <p:cNvPr id="12" name="Text 10"/>
          <p:cNvSpPr/>
          <p:nvPr/>
        </p:nvSpPr>
        <p:spPr>
          <a:xfrm>
            <a:off x="6865963" y="3321253"/>
            <a:ext cx="1771576" cy="165363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Create the cartoon-like effect by applying masking techniques to preserve the cartoonish outline while reducing clutter.</a:t>
            </a:r>
            <a:endParaRPr lang="en-US" sz="1200" dirty="0"/>
          </a:p>
        </p:txBody>
      </p:sp>
    </p:spTree>
    <p:extLst>
      <p:ext uri="{BB962C8B-B14F-4D97-AF65-F5344CB8AC3E}">
        <p14:creationId xmlns:p14="http://schemas.microsoft.com/office/powerpoint/2010/main" xmlns="" val="2197355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520749" y="2156421"/>
            <a:ext cx="3549328"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Grayscale Conversion</a:t>
            </a:r>
            <a:endParaRPr lang="en-US" sz="3100" dirty="0"/>
          </a:p>
        </p:txBody>
      </p:sp>
      <p:sp>
        <p:nvSpPr>
          <p:cNvPr id="5" name="Shape 3"/>
          <p:cNvSpPr/>
          <p:nvPr/>
        </p:nvSpPr>
        <p:spPr>
          <a:xfrm>
            <a:off x="4558159" y="3158056"/>
            <a:ext cx="27756" cy="1492998"/>
          </a:xfrm>
          <a:prstGeom prst="rect">
            <a:avLst/>
          </a:prstGeom>
          <a:solidFill>
            <a:srgbClr val="B5B7E3"/>
          </a:solidFill>
          <a:ln/>
        </p:spPr>
      </p:sp>
      <p:sp>
        <p:nvSpPr>
          <p:cNvPr id="6" name="Shape 4"/>
          <p:cNvSpPr/>
          <p:nvPr/>
        </p:nvSpPr>
        <p:spPr>
          <a:xfrm>
            <a:off x="4728233" y="3518674"/>
            <a:ext cx="485998" cy="36737"/>
          </a:xfrm>
          <a:prstGeom prst="rect">
            <a:avLst/>
          </a:prstGeom>
          <a:solidFill>
            <a:srgbClr val="B5B7E3"/>
          </a:solidFill>
          <a:ln/>
        </p:spPr>
      </p:sp>
      <p:sp>
        <p:nvSpPr>
          <p:cNvPr id="7" name="Shape 5"/>
          <p:cNvSpPr/>
          <p:nvPr/>
        </p:nvSpPr>
        <p:spPr>
          <a:xfrm>
            <a:off x="4415768" y="3330315"/>
            <a:ext cx="312464" cy="413556"/>
          </a:xfrm>
          <a:prstGeom prst="roundRect">
            <a:avLst>
              <a:gd name="adj" fmla="val 11055"/>
            </a:avLst>
          </a:prstGeom>
          <a:solidFill>
            <a:srgbClr val="DADBF1"/>
          </a:solidFill>
          <a:ln w="7620">
            <a:solidFill>
              <a:srgbClr val="B5B7E3"/>
            </a:solidFill>
            <a:prstDash val="solid"/>
          </a:ln>
        </p:spPr>
      </p:sp>
      <p:sp>
        <p:nvSpPr>
          <p:cNvPr id="8" name="Text 6"/>
          <p:cNvSpPr/>
          <p:nvPr/>
        </p:nvSpPr>
        <p:spPr>
          <a:xfrm>
            <a:off x="4520990" y="3357891"/>
            <a:ext cx="102022"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1</a:t>
            </a:r>
            <a:endParaRPr lang="en-US" dirty="0"/>
          </a:p>
        </p:txBody>
      </p:sp>
      <p:sp>
        <p:nvSpPr>
          <p:cNvPr id="9" name="Text 7"/>
          <p:cNvSpPr/>
          <p:nvPr/>
        </p:nvSpPr>
        <p:spPr>
          <a:xfrm>
            <a:off x="5335787" y="3341837"/>
            <a:ext cx="2292623"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Step 1. Grayscale Conversion</a:t>
            </a:r>
            <a:endParaRPr lang="en-US" sz="1500" dirty="0"/>
          </a:p>
        </p:txBody>
      </p:sp>
      <p:sp>
        <p:nvSpPr>
          <p:cNvPr id="10" name="Text 8"/>
          <p:cNvSpPr/>
          <p:nvPr/>
        </p:nvSpPr>
        <p:spPr>
          <a:xfrm>
            <a:off x="5335787" y="3805820"/>
            <a:ext cx="3287464" cy="66145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Convert the image to grayscale by removing the color information.</a:t>
            </a:r>
            <a:endParaRPr lang="en-US" sz="1200" dirty="0"/>
          </a:p>
        </p:txBody>
      </p:sp>
    </p:spTree>
    <p:extLst>
      <p:ext uri="{BB962C8B-B14F-4D97-AF65-F5344CB8AC3E}">
        <p14:creationId xmlns:p14="http://schemas.microsoft.com/office/powerpoint/2010/main" xmlns="" val="3711687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520750" y="2092009"/>
            <a:ext cx="2777431"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Smoothening</a:t>
            </a:r>
            <a:endParaRPr lang="en-US" sz="3100" dirty="0"/>
          </a:p>
        </p:txBody>
      </p:sp>
      <p:sp>
        <p:nvSpPr>
          <p:cNvPr id="5" name="Shape 3"/>
          <p:cNvSpPr/>
          <p:nvPr/>
        </p:nvSpPr>
        <p:spPr>
          <a:xfrm>
            <a:off x="520750" y="3093644"/>
            <a:ext cx="8102501" cy="36737"/>
          </a:xfrm>
          <a:prstGeom prst="rect">
            <a:avLst/>
          </a:prstGeom>
          <a:solidFill>
            <a:srgbClr val="B5B7E3"/>
          </a:solidFill>
          <a:ln/>
        </p:spPr>
      </p:sp>
      <p:sp>
        <p:nvSpPr>
          <p:cNvPr id="6" name="Shape 4"/>
          <p:cNvSpPr/>
          <p:nvPr/>
        </p:nvSpPr>
        <p:spPr>
          <a:xfrm>
            <a:off x="4558122" y="3093644"/>
            <a:ext cx="27756" cy="643233"/>
          </a:xfrm>
          <a:prstGeom prst="rect">
            <a:avLst/>
          </a:prstGeom>
          <a:solidFill>
            <a:srgbClr val="B5B7E3"/>
          </a:solidFill>
          <a:ln/>
        </p:spPr>
      </p:sp>
      <p:sp>
        <p:nvSpPr>
          <p:cNvPr id="7" name="Shape 5"/>
          <p:cNvSpPr/>
          <p:nvPr/>
        </p:nvSpPr>
        <p:spPr>
          <a:xfrm>
            <a:off x="4415806" y="2886916"/>
            <a:ext cx="312464" cy="413556"/>
          </a:xfrm>
          <a:prstGeom prst="roundRect">
            <a:avLst>
              <a:gd name="adj" fmla="val 11055"/>
            </a:avLst>
          </a:prstGeom>
          <a:solidFill>
            <a:srgbClr val="DADBF1"/>
          </a:solidFill>
          <a:ln w="7620">
            <a:solidFill>
              <a:srgbClr val="B5B7E3"/>
            </a:solidFill>
            <a:prstDash val="solid"/>
          </a:ln>
        </p:spPr>
      </p:sp>
      <p:sp>
        <p:nvSpPr>
          <p:cNvPr id="8" name="Text 6"/>
          <p:cNvSpPr/>
          <p:nvPr/>
        </p:nvSpPr>
        <p:spPr>
          <a:xfrm>
            <a:off x="4521027" y="2914493"/>
            <a:ext cx="102022"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1</a:t>
            </a:r>
            <a:endParaRPr lang="en-US" dirty="0"/>
          </a:p>
        </p:txBody>
      </p:sp>
      <p:sp>
        <p:nvSpPr>
          <p:cNvPr id="9" name="Text 7"/>
          <p:cNvSpPr/>
          <p:nvPr/>
        </p:nvSpPr>
        <p:spPr>
          <a:xfrm>
            <a:off x="3749874" y="3920757"/>
            <a:ext cx="1644179" cy="298619"/>
          </a:xfrm>
          <a:prstGeom prst="rect">
            <a:avLst/>
          </a:prstGeom>
          <a:noFill/>
          <a:ln/>
        </p:spPr>
        <p:txBody>
          <a:bodyPr wrap="none" lIns="64008" tIns="32004" rIns="64008" bIns="32004" rtlCol="0" anchor="t"/>
          <a:lstStyle/>
          <a:p>
            <a:pPr algn="ctr">
              <a:lnSpc>
                <a:spcPts val="1990"/>
              </a:lnSpc>
            </a:pPr>
            <a:r>
              <a:rPr lang="en-US" sz="1500" b="1" kern="0" spc="-46" dirty="0">
                <a:solidFill>
                  <a:srgbClr val="272525"/>
                </a:solidFill>
                <a:latin typeface="Inter" pitchFamily="34" charset="0"/>
                <a:ea typeface="Inter" pitchFamily="34" charset="-122"/>
                <a:cs typeface="Inter" pitchFamily="34" charset="-120"/>
              </a:rPr>
              <a:t>Step 2. Smoothening</a:t>
            </a:r>
            <a:endParaRPr lang="en-US" sz="1500" dirty="0"/>
          </a:p>
        </p:txBody>
      </p:sp>
      <p:sp>
        <p:nvSpPr>
          <p:cNvPr id="10" name="Text 8"/>
          <p:cNvSpPr/>
          <p:nvPr/>
        </p:nvSpPr>
        <p:spPr>
          <a:xfrm>
            <a:off x="659606" y="4384739"/>
            <a:ext cx="7824788" cy="330727"/>
          </a:xfrm>
          <a:prstGeom prst="rect">
            <a:avLst/>
          </a:prstGeom>
          <a:noFill/>
          <a:ln/>
        </p:spPr>
        <p:txBody>
          <a:bodyPr wrap="none" lIns="64008" tIns="32004" rIns="64008" bIns="32004" rtlCol="0" anchor="t"/>
          <a:lstStyle/>
          <a:p>
            <a:pPr algn="ctr">
              <a:lnSpc>
                <a:spcPts val="2204"/>
              </a:lnSpc>
            </a:pPr>
            <a:r>
              <a:rPr lang="en-US" sz="1200" kern="0" spc="-25" dirty="0">
                <a:solidFill>
                  <a:srgbClr val="272525"/>
                </a:solidFill>
                <a:latin typeface="Inter" pitchFamily="34" charset="0"/>
                <a:ea typeface="Inter" pitchFamily="34" charset="-122"/>
                <a:cs typeface="Inter" pitchFamily="34" charset="-120"/>
              </a:rPr>
              <a:t>Reduce noise and preserve essential features by using Gaussian smoothen and smoothing properties.</a:t>
            </a:r>
            <a:endParaRPr lang="en-US" sz="1200" dirty="0"/>
          </a:p>
        </p:txBody>
      </p:sp>
    </p:spTree>
    <p:extLst>
      <p:ext uri="{BB962C8B-B14F-4D97-AF65-F5344CB8AC3E}">
        <p14:creationId xmlns:p14="http://schemas.microsoft.com/office/powerpoint/2010/main" xmlns="" val="3432922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520750" y="2156421"/>
            <a:ext cx="2777431"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Edge Detection</a:t>
            </a:r>
            <a:endParaRPr lang="en-US" sz="3100" dirty="0"/>
          </a:p>
        </p:txBody>
      </p:sp>
      <p:sp>
        <p:nvSpPr>
          <p:cNvPr id="5" name="Shape 3"/>
          <p:cNvSpPr/>
          <p:nvPr/>
        </p:nvSpPr>
        <p:spPr>
          <a:xfrm>
            <a:off x="4558159" y="3158056"/>
            <a:ext cx="27756" cy="1492998"/>
          </a:xfrm>
          <a:prstGeom prst="rect">
            <a:avLst/>
          </a:prstGeom>
          <a:solidFill>
            <a:srgbClr val="B5B7E3"/>
          </a:solidFill>
          <a:ln/>
        </p:spPr>
      </p:sp>
      <p:sp>
        <p:nvSpPr>
          <p:cNvPr id="6" name="Shape 4"/>
          <p:cNvSpPr/>
          <p:nvPr/>
        </p:nvSpPr>
        <p:spPr>
          <a:xfrm>
            <a:off x="4728233" y="3518674"/>
            <a:ext cx="485998" cy="36737"/>
          </a:xfrm>
          <a:prstGeom prst="rect">
            <a:avLst/>
          </a:prstGeom>
          <a:solidFill>
            <a:srgbClr val="B5B7E3"/>
          </a:solidFill>
          <a:ln/>
        </p:spPr>
      </p:sp>
      <p:sp>
        <p:nvSpPr>
          <p:cNvPr id="7" name="Shape 5"/>
          <p:cNvSpPr/>
          <p:nvPr/>
        </p:nvSpPr>
        <p:spPr>
          <a:xfrm>
            <a:off x="4415768" y="3330315"/>
            <a:ext cx="312464" cy="413556"/>
          </a:xfrm>
          <a:prstGeom prst="roundRect">
            <a:avLst>
              <a:gd name="adj" fmla="val 11055"/>
            </a:avLst>
          </a:prstGeom>
          <a:solidFill>
            <a:srgbClr val="DADBF1"/>
          </a:solidFill>
          <a:ln w="7620">
            <a:solidFill>
              <a:srgbClr val="B5B7E3"/>
            </a:solidFill>
            <a:prstDash val="solid"/>
          </a:ln>
        </p:spPr>
      </p:sp>
      <p:sp>
        <p:nvSpPr>
          <p:cNvPr id="8" name="Text 6"/>
          <p:cNvSpPr/>
          <p:nvPr/>
        </p:nvSpPr>
        <p:spPr>
          <a:xfrm>
            <a:off x="4520990" y="3357891"/>
            <a:ext cx="102022"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1</a:t>
            </a:r>
            <a:endParaRPr lang="en-US" dirty="0"/>
          </a:p>
        </p:txBody>
      </p:sp>
      <p:sp>
        <p:nvSpPr>
          <p:cNvPr id="9" name="Text 7"/>
          <p:cNvSpPr/>
          <p:nvPr/>
        </p:nvSpPr>
        <p:spPr>
          <a:xfrm>
            <a:off x="5335787" y="3341837"/>
            <a:ext cx="1780952"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Step 3. Edge Detection</a:t>
            </a:r>
            <a:endParaRPr lang="en-US" sz="1500" dirty="0"/>
          </a:p>
        </p:txBody>
      </p:sp>
      <p:sp>
        <p:nvSpPr>
          <p:cNvPr id="10" name="Text 8"/>
          <p:cNvSpPr/>
          <p:nvPr/>
        </p:nvSpPr>
        <p:spPr>
          <a:xfrm>
            <a:off x="5335787" y="3805820"/>
            <a:ext cx="3287464" cy="66145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Identify edges and key features using Canny edge detection and related algorithms.</a:t>
            </a:r>
            <a:endParaRPr lang="en-US" sz="1200" dirty="0"/>
          </a:p>
        </p:txBody>
      </p:sp>
    </p:spTree>
    <p:extLst>
      <p:ext uri="{BB962C8B-B14F-4D97-AF65-F5344CB8AC3E}">
        <p14:creationId xmlns:p14="http://schemas.microsoft.com/office/powerpoint/2010/main" xmlns="" val="3224885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520750" y="2092009"/>
            <a:ext cx="2777431"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Masking</a:t>
            </a:r>
            <a:endParaRPr lang="en-US" sz="3100" dirty="0"/>
          </a:p>
        </p:txBody>
      </p:sp>
      <p:sp>
        <p:nvSpPr>
          <p:cNvPr id="5" name="Shape 3"/>
          <p:cNvSpPr/>
          <p:nvPr/>
        </p:nvSpPr>
        <p:spPr>
          <a:xfrm>
            <a:off x="520750" y="3093644"/>
            <a:ext cx="8102501" cy="36737"/>
          </a:xfrm>
          <a:prstGeom prst="rect">
            <a:avLst/>
          </a:prstGeom>
          <a:solidFill>
            <a:srgbClr val="B5B7E3"/>
          </a:solidFill>
          <a:ln/>
        </p:spPr>
      </p:sp>
      <p:sp>
        <p:nvSpPr>
          <p:cNvPr id="6" name="Shape 4"/>
          <p:cNvSpPr/>
          <p:nvPr/>
        </p:nvSpPr>
        <p:spPr>
          <a:xfrm>
            <a:off x="4558122" y="3093644"/>
            <a:ext cx="27756" cy="643233"/>
          </a:xfrm>
          <a:prstGeom prst="rect">
            <a:avLst/>
          </a:prstGeom>
          <a:solidFill>
            <a:srgbClr val="B5B7E3"/>
          </a:solidFill>
          <a:ln/>
        </p:spPr>
      </p:sp>
      <p:sp>
        <p:nvSpPr>
          <p:cNvPr id="7" name="Shape 5"/>
          <p:cNvSpPr/>
          <p:nvPr/>
        </p:nvSpPr>
        <p:spPr>
          <a:xfrm>
            <a:off x="4415806" y="2886916"/>
            <a:ext cx="312464" cy="413556"/>
          </a:xfrm>
          <a:prstGeom prst="roundRect">
            <a:avLst>
              <a:gd name="adj" fmla="val 11055"/>
            </a:avLst>
          </a:prstGeom>
          <a:solidFill>
            <a:srgbClr val="DADBF1"/>
          </a:solidFill>
          <a:ln w="7620">
            <a:solidFill>
              <a:srgbClr val="B5B7E3"/>
            </a:solidFill>
            <a:prstDash val="solid"/>
          </a:ln>
        </p:spPr>
      </p:sp>
      <p:sp>
        <p:nvSpPr>
          <p:cNvPr id="8" name="Text 6"/>
          <p:cNvSpPr/>
          <p:nvPr/>
        </p:nvSpPr>
        <p:spPr>
          <a:xfrm>
            <a:off x="4521027" y="2914493"/>
            <a:ext cx="102022"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1</a:t>
            </a:r>
            <a:endParaRPr lang="en-US" dirty="0"/>
          </a:p>
        </p:txBody>
      </p:sp>
      <p:sp>
        <p:nvSpPr>
          <p:cNvPr id="9" name="Text 7"/>
          <p:cNvSpPr/>
          <p:nvPr/>
        </p:nvSpPr>
        <p:spPr>
          <a:xfrm>
            <a:off x="3877643" y="3920757"/>
            <a:ext cx="1388715" cy="298619"/>
          </a:xfrm>
          <a:prstGeom prst="rect">
            <a:avLst/>
          </a:prstGeom>
          <a:noFill/>
          <a:ln/>
        </p:spPr>
        <p:txBody>
          <a:bodyPr wrap="none" lIns="64008" tIns="32004" rIns="64008" bIns="32004" rtlCol="0" anchor="t"/>
          <a:lstStyle/>
          <a:p>
            <a:pPr algn="ctr">
              <a:lnSpc>
                <a:spcPts val="1990"/>
              </a:lnSpc>
            </a:pPr>
            <a:r>
              <a:rPr lang="en-US" sz="1500" b="1" kern="0" spc="-46" dirty="0">
                <a:solidFill>
                  <a:srgbClr val="272525"/>
                </a:solidFill>
                <a:latin typeface="Inter" pitchFamily="34" charset="0"/>
                <a:ea typeface="Inter" pitchFamily="34" charset="-122"/>
                <a:cs typeface="Inter" pitchFamily="34" charset="-120"/>
              </a:rPr>
              <a:t>Step 4. Masking</a:t>
            </a:r>
            <a:endParaRPr lang="en-US" sz="1500" dirty="0"/>
          </a:p>
        </p:txBody>
      </p:sp>
      <p:sp>
        <p:nvSpPr>
          <p:cNvPr id="10" name="Text 8"/>
          <p:cNvSpPr/>
          <p:nvPr/>
        </p:nvSpPr>
        <p:spPr>
          <a:xfrm>
            <a:off x="659606" y="4384739"/>
            <a:ext cx="7824788" cy="330727"/>
          </a:xfrm>
          <a:prstGeom prst="rect">
            <a:avLst/>
          </a:prstGeom>
          <a:noFill/>
          <a:ln/>
        </p:spPr>
        <p:txBody>
          <a:bodyPr wrap="none" lIns="64008" tIns="32004" rIns="64008" bIns="32004" rtlCol="0" anchor="t"/>
          <a:lstStyle/>
          <a:p>
            <a:pPr algn="ctr">
              <a:lnSpc>
                <a:spcPts val="2204"/>
              </a:lnSpc>
            </a:pPr>
            <a:r>
              <a:rPr lang="en-US" sz="1200" kern="0" spc="-25" dirty="0">
                <a:solidFill>
                  <a:srgbClr val="272525"/>
                </a:solidFill>
                <a:latin typeface="Inter" pitchFamily="34" charset="0"/>
                <a:ea typeface="Inter" pitchFamily="34" charset="-122"/>
                <a:cs typeface="Inter" pitchFamily="34" charset="-120"/>
              </a:rPr>
              <a:t>Create the cartoon-like effect by applying masking techniques to reduce clutter and preserve the cartoonish outline.</a:t>
            </a:r>
            <a:endParaRPr lang="en-US" sz="1200" dirty="0"/>
          </a:p>
        </p:txBody>
      </p:sp>
      <p:pic>
        <p:nvPicPr>
          <p:cNvPr id="11" name="Image 0" descr="preencoded.png">
            <a:hlinkClick r:id="rId3"/>
          </p:cNvPr>
          <p:cNvPicPr>
            <a:picLocks noChangeAspect="1"/>
          </p:cNvPicPr>
          <p:nvPr/>
        </p:nvPicPr>
        <p:blipFill>
          <a:blip r:embed="rId4" cstate="print"/>
          <a:stretch>
            <a:fillRect/>
          </a:stretch>
        </p:blipFill>
        <p:spPr>
          <a:xfrm>
            <a:off x="7651346" y="6324600"/>
            <a:ext cx="1435504" cy="457200"/>
          </a:xfrm>
          <a:prstGeom prst="rect">
            <a:avLst/>
          </a:prstGeom>
        </p:spPr>
      </p:pic>
    </p:spTree>
    <p:extLst>
      <p:ext uri="{BB962C8B-B14F-4D97-AF65-F5344CB8AC3E}">
        <p14:creationId xmlns:p14="http://schemas.microsoft.com/office/powerpoint/2010/main" xmlns="" val="3986875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6807573"/>
          </a:xfrm>
          <a:prstGeom prst="rect">
            <a:avLst/>
          </a:prstGeom>
          <a:solidFill>
            <a:srgbClr val="F6F4F4"/>
          </a:solidFill>
          <a:ln/>
        </p:spPr>
      </p:sp>
      <p:sp>
        <p:nvSpPr>
          <p:cNvPr id="3" name="Shape 1"/>
          <p:cNvSpPr/>
          <p:nvPr/>
        </p:nvSpPr>
        <p:spPr>
          <a:xfrm>
            <a:off x="0" y="0"/>
            <a:ext cx="9144000" cy="6858000"/>
          </a:xfrm>
          <a:prstGeom prst="rect">
            <a:avLst/>
          </a:prstGeom>
          <a:solidFill>
            <a:srgbClr val="FFFFFF"/>
          </a:solidFill>
          <a:ln w="7620">
            <a:solidFill>
              <a:srgbClr val="E5E0DF"/>
            </a:solidFill>
            <a:prstDash val="solid"/>
          </a:ln>
        </p:spPr>
      </p:sp>
      <p:sp>
        <p:nvSpPr>
          <p:cNvPr id="4" name="Text 2"/>
          <p:cNvSpPr/>
          <p:nvPr/>
        </p:nvSpPr>
        <p:spPr>
          <a:xfrm>
            <a:off x="3949750" y="1354916"/>
            <a:ext cx="3718992" cy="597337"/>
          </a:xfrm>
          <a:prstGeom prst="rect">
            <a:avLst/>
          </a:prstGeom>
          <a:noFill/>
          <a:ln/>
        </p:spPr>
        <p:txBody>
          <a:bodyPr wrap="none" lIns="64008" tIns="32004" rIns="64008" bIns="32004" rtlCol="0" anchor="t"/>
          <a:lstStyle/>
          <a:p>
            <a:pPr>
              <a:lnSpc>
                <a:spcPts val="3980"/>
              </a:lnSpc>
            </a:pPr>
            <a:r>
              <a:rPr lang="en-US" sz="3100" b="1" kern="0" spc="-92" dirty="0">
                <a:solidFill>
                  <a:srgbClr val="000000"/>
                </a:solidFill>
                <a:latin typeface="Inter" pitchFamily="34" charset="0"/>
                <a:ea typeface="Inter" pitchFamily="34" charset="-122"/>
                <a:cs typeface="Inter" pitchFamily="34" charset="-120"/>
              </a:rPr>
              <a:t>Implementation Details</a:t>
            </a:r>
            <a:endParaRPr lang="en-US" sz="3100" dirty="0"/>
          </a:p>
        </p:txBody>
      </p:sp>
      <p:sp>
        <p:nvSpPr>
          <p:cNvPr id="5" name="Shape 3"/>
          <p:cNvSpPr/>
          <p:nvPr/>
        </p:nvSpPr>
        <p:spPr>
          <a:xfrm>
            <a:off x="3949750" y="2400182"/>
            <a:ext cx="312464" cy="413556"/>
          </a:xfrm>
          <a:prstGeom prst="roundRect">
            <a:avLst>
              <a:gd name="adj" fmla="val 11055"/>
            </a:avLst>
          </a:prstGeom>
          <a:solidFill>
            <a:srgbClr val="DADBF1"/>
          </a:solidFill>
          <a:ln w="7620">
            <a:solidFill>
              <a:srgbClr val="B5B7E3"/>
            </a:solidFill>
            <a:prstDash val="solid"/>
          </a:ln>
        </p:spPr>
      </p:sp>
      <p:sp>
        <p:nvSpPr>
          <p:cNvPr id="6" name="Text 4"/>
          <p:cNvSpPr/>
          <p:nvPr/>
        </p:nvSpPr>
        <p:spPr>
          <a:xfrm>
            <a:off x="4054972" y="2427759"/>
            <a:ext cx="102022"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1</a:t>
            </a:r>
            <a:endParaRPr lang="en-US" dirty="0"/>
          </a:p>
        </p:txBody>
      </p:sp>
      <p:sp>
        <p:nvSpPr>
          <p:cNvPr id="7" name="Text 5"/>
          <p:cNvSpPr/>
          <p:nvPr/>
        </p:nvSpPr>
        <p:spPr>
          <a:xfrm>
            <a:off x="4401071" y="2457601"/>
            <a:ext cx="1388715"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Python Code</a:t>
            </a:r>
            <a:endParaRPr lang="en-US" sz="1500" dirty="0"/>
          </a:p>
        </p:txBody>
      </p:sp>
      <p:sp>
        <p:nvSpPr>
          <p:cNvPr id="8" name="Text 6"/>
          <p:cNvSpPr/>
          <p:nvPr/>
        </p:nvSpPr>
        <p:spPr>
          <a:xfrm>
            <a:off x="4401071" y="2921584"/>
            <a:ext cx="4222179" cy="661453"/>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The Python code used for the cartoonization process can be found on our GitHub repository.</a:t>
            </a:r>
            <a:endParaRPr lang="en-US" sz="1200" dirty="0"/>
          </a:p>
        </p:txBody>
      </p:sp>
      <p:sp>
        <p:nvSpPr>
          <p:cNvPr id="9" name="Shape 7"/>
          <p:cNvSpPr/>
          <p:nvPr/>
        </p:nvSpPr>
        <p:spPr>
          <a:xfrm>
            <a:off x="3949750" y="3939076"/>
            <a:ext cx="312464" cy="413556"/>
          </a:xfrm>
          <a:prstGeom prst="roundRect">
            <a:avLst>
              <a:gd name="adj" fmla="val 11055"/>
            </a:avLst>
          </a:prstGeom>
          <a:solidFill>
            <a:srgbClr val="DADBF1"/>
          </a:solidFill>
          <a:ln w="7620">
            <a:solidFill>
              <a:srgbClr val="B5B7E3"/>
            </a:solidFill>
            <a:prstDash val="solid"/>
          </a:ln>
        </p:spPr>
      </p:sp>
      <p:sp>
        <p:nvSpPr>
          <p:cNvPr id="10" name="Text 8"/>
          <p:cNvSpPr/>
          <p:nvPr/>
        </p:nvSpPr>
        <p:spPr>
          <a:xfrm>
            <a:off x="4043066" y="3966653"/>
            <a:ext cx="125834" cy="358303"/>
          </a:xfrm>
          <a:prstGeom prst="rect">
            <a:avLst/>
          </a:prstGeom>
          <a:noFill/>
          <a:ln/>
        </p:spPr>
        <p:txBody>
          <a:bodyPr wrap="none" lIns="64008" tIns="32004" rIns="64008" bIns="32004" rtlCol="0" anchor="t"/>
          <a:lstStyle/>
          <a:p>
            <a:pPr algn="ctr">
              <a:lnSpc>
                <a:spcPts val="2388"/>
              </a:lnSpc>
            </a:pPr>
            <a:r>
              <a:rPr lang="en-US" b="1" kern="0" spc="-25" dirty="0">
                <a:solidFill>
                  <a:srgbClr val="272525"/>
                </a:solidFill>
                <a:latin typeface="Inter" pitchFamily="34" charset="0"/>
                <a:ea typeface="Inter" pitchFamily="34" charset="-122"/>
                <a:cs typeface="Inter" pitchFamily="34" charset="-120"/>
              </a:rPr>
              <a:t>2</a:t>
            </a:r>
            <a:endParaRPr lang="en-US" dirty="0"/>
          </a:p>
        </p:txBody>
      </p:sp>
      <p:sp>
        <p:nvSpPr>
          <p:cNvPr id="11" name="Text 9"/>
          <p:cNvSpPr/>
          <p:nvPr/>
        </p:nvSpPr>
        <p:spPr>
          <a:xfrm>
            <a:off x="4401071" y="3996496"/>
            <a:ext cx="2099146" cy="298619"/>
          </a:xfrm>
          <a:prstGeom prst="rect">
            <a:avLst/>
          </a:prstGeom>
          <a:noFill/>
          <a:ln/>
        </p:spPr>
        <p:txBody>
          <a:bodyPr wrap="none" lIns="64008" tIns="32004" rIns="64008" bIns="32004" rtlCol="0" anchor="t"/>
          <a:lstStyle/>
          <a:p>
            <a:pPr>
              <a:lnSpc>
                <a:spcPts val="1990"/>
              </a:lnSpc>
            </a:pPr>
            <a:r>
              <a:rPr lang="en-US" sz="1500" b="1" kern="0" spc="-46" dirty="0">
                <a:solidFill>
                  <a:srgbClr val="272525"/>
                </a:solidFill>
                <a:latin typeface="Inter" pitchFamily="34" charset="0"/>
                <a:ea typeface="Inter" pitchFamily="34" charset="-122"/>
                <a:cs typeface="Inter" pitchFamily="34" charset="-120"/>
              </a:rPr>
              <a:t>OpenCV Library Functions</a:t>
            </a:r>
            <a:endParaRPr lang="en-US" sz="1500" dirty="0"/>
          </a:p>
        </p:txBody>
      </p:sp>
      <p:sp>
        <p:nvSpPr>
          <p:cNvPr id="12" name="Text 10"/>
          <p:cNvSpPr/>
          <p:nvPr/>
        </p:nvSpPr>
        <p:spPr>
          <a:xfrm>
            <a:off x="4401071" y="4460478"/>
            <a:ext cx="4222179" cy="992180"/>
          </a:xfrm>
          <a:prstGeom prst="rect">
            <a:avLst/>
          </a:prstGeom>
          <a:noFill/>
          <a:ln/>
        </p:spPr>
        <p:txBody>
          <a:bodyPr wrap="square" lIns="64008" tIns="32004" rIns="64008" bIns="32004" rtlCol="0" anchor="t"/>
          <a:lstStyle/>
          <a:p>
            <a:pPr>
              <a:lnSpc>
                <a:spcPts val="2204"/>
              </a:lnSpc>
            </a:pPr>
            <a:r>
              <a:rPr lang="en-US" sz="1200" kern="0" spc="-25" dirty="0">
                <a:solidFill>
                  <a:srgbClr val="272525"/>
                </a:solidFill>
                <a:latin typeface="Inter" pitchFamily="34" charset="0"/>
                <a:ea typeface="Inter" pitchFamily="34" charset="-122"/>
                <a:cs typeface="Inter" pitchFamily="34" charset="-120"/>
              </a:rPr>
              <a:t>OpenCV library functions were used in each step of the methodology, including grayscale conversion, smoothening, edge detection, and masking.</a:t>
            </a:r>
            <a:endParaRPr lang="en-US" sz="1200" dirty="0"/>
          </a:p>
        </p:txBody>
      </p:sp>
      <p:pic>
        <p:nvPicPr>
          <p:cNvPr id="13" name="Image 0" descr="preencoded.png"/>
          <p:cNvPicPr>
            <a:picLocks noChangeAspect="1"/>
          </p:cNvPicPr>
          <p:nvPr/>
        </p:nvPicPr>
        <p:blipFill>
          <a:blip r:embed="rId3"/>
          <a:stretch>
            <a:fillRect/>
          </a:stretch>
        </p:blipFill>
        <p:spPr>
          <a:xfrm>
            <a:off x="0" y="0"/>
            <a:ext cx="3429000" cy="6807573"/>
          </a:xfrm>
          <a:prstGeom prst="rect">
            <a:avLst/>
          </a:prstGeom>
        </p:spPr>
      </p:pic>
    </p:spTree>
    <p:extLst>
      <p:ext uri="{BB962C8B-B14F-4D97-AF65-F5344CB8AC3E}">
        <p14:creationId xmlns:p14="http://schemas.microsoft.com/office/powerpoint/2010/main" xmlns="" val="10420344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TotalTime>
  <Words>771</Words>
  <Application>Microsoft Office PowerPoint</Application>
  <PresentationFormat>On-screen Show (4:3)</PresentationFormat>
  <Paragraphs>118</Paragraphs>
  <Slides>19</Slides>
  <Notes>18</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Dhanusha</cp:lastModifiedBy>
  <cp:revision>3</cp:revision>
  <dcterms:created xsi:type="dcterms:W3CDTF">2023-07-21T17:27:28Z</dcterms:created>
  <dcterms:modified xsi:type="dcterms:W3CDTF">2023-07-25T03:11:50Z</dcterms:modified>
</cp:coreProperties>
</file>

<file path=docProps/thumbnail.jpeg>
</file>